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Fira Code" pitchFamily="49" charset="0"/>
      <p:regular r:id="rId51"/>
      <p:bold r:id="rId52"/>
    </p:embeddedFont>
    <p:embeddedFont>
      <p:font typeface="Prompt" pitchFamily="2" charset="-34"/>
      <p:regular r:id="rId53"/>
      <p:bold r:id="rId54"/>
      <p:italic r:id="rId55"/>
      <p:boldItalic r:id="rId56"/>
    </p:embeddedFont>
    <p:embeddedFont>
      <p:font typeface="Roboto Mono" pitchFamily="2" charset="0"/>
      <p:regular r:id="rId57"/>
      <p:bold r:id="rId58"/>
      <p:italic r:id="rId59"/>
      <p:boldItalic r:id="rId60"/>
    </p:embeddedFont>
    <p:embeddedFont>
      <p:font typeface="Roboto Mono Medium" pitchFamily="2" charset="0"/>
      <p:regular r:id="rId61"/>
      <p:bold r:id="rId62"/>
      <p:italic r:id="rId63"/>
      <p:boldItalic r:id="rId64"/>
    </p:embeddedFont>
    <p:embeddedFont>
      <p:font typeface="Trirong" pitchFamily="2" charset="-34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9" roundtripDataSignature="AMtx7miMFTLV9tLr2aMueiChJtQPmKQY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/>
    <p:restoredTop sz="94650"/>
  </p:normalViewPr>
  <p:slideViewPr>
    <p:cSldViewPr snapToGrid="0">
      <p:cViewPr varScale="1">
        <p:scale>
          <a:sx n="160" d="100"/>
          <a:sy n="160" d="100"/>
        </p:scale>
        <p:origin x="28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63" Type="http://schemas.openxmlformats.org/officeDocument/2006/relationships/font" Target="fonts/font17.fntdata"/><Relationship Id="rId68" Type="http://schemas.openxmlformats.org/officeDocument/2006/relationships/font" Target="fonts/font2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font" Target="fonts/font20.fntdata"/><Relationship Id="rId5" Type="http://schemas.openxmlformats.org/officeDocument/2006/relationships/slide" Target="slides/slide4.xml"/><Relationship Id="rId61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" name="Google Shape;29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6"/>
          <p:cNvSpPr txBox="1">
            <a:spLocks noGrp="1"/>
          </p:cNvSpPr>
          <p:nvPr>
            <p:ph type="sldNum" idx="12"/>
          </p:nvPr>
        </p:nvSpPr>
        <p:spPr>
          <a:xfrm>
            <a:off x="6457950" y="471011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  <p:sp>
        <p:nvSpPr>
          <p:cNvPr id="16" name="Google Shape;16;p46"/>
          <p:cNvSpPr txBox="1">
            <a:spLocks noGrp="1"/>
          </p:cNvSpPr>
          <p:nvPr>
            <p:ph type="ctrTitle"/>
          </p:nvPr>
        </p:nvSpPr>
        <p:spPr>
          <a:xfrm>
            <a:off x="4309131" y="827284"/>
            <a:ext cx="4786800" cy="11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rirong"/>
              <a:buNone/>
              <a:defRPr sz="3000" b="1" i="0" u="none" strike="noStrike" cap="none">
                <a:solidFill>
                  <a:srgbClr val="FFFFFF"/>
                </a:solidFill>
                <a:latin typeface="Trirong"/>
                <a:ea typeface="Trirong"/>
                <a:cs typeface="Trirong"/>
                <a:sym typeface="Trirong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rirong"/>
              <a:buNone/>
              <a:defRPr sz="3000" b="1" i="0" u="none" strike="noStrike" cap="none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rirong"/>
              <a:buNone/>
              <a:defRPr sz="3000" b="1" i="0" u="none" strike="noStrike" cap="none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rirong"/>
              <a:buNone/>
              <a:defRPr sz="3000" b="1" i="0" u="none" strike="noStrike" cap="none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rirong"/>
              <a:buNone/>
              <a:defRPr sz="3000" b="1" i="0" u="none" strike="noStrike" cap="none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rirong"/>
              <a:buNone/>
              <a:defRPr sz="3000" b="1" i="0" u="none" strike="noStrike" cap="none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rirong"/>
              <a:buNone/>
              <a:defRPr sz="3000" b="1" i="0" u="none" strike="noStrike" cap="none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rirong"/>
              <a:buNone/>
              <a:defRPr sz="3000" b="1" i="0" u="none" strike="noStrike" cap="none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rirong"/>
              <a:buNone/>
              <a:defRPr sz="3000" b="1" i="0" u="none" strike="noStrike" cap="none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defRPr>
            </a:lvl9pPr>
          </a:lstStyle>
          <a:p>
            <a:endParaRPr/>
          </a:p>
        </p:txBody>
      </p:sp>
      <p:sp>
        <p:nvSpPr>
          <p:cNvPr id="17" name="Google Shape;17;p46"/>
          <p:cNvSpPr txBox="1">
            <a:spLocks noGrp="1"/>
          </p:cNvSpPr>
          <p:nvPr>
            <p:ph type="subTitle" idx="1"/>
          </p:nvPr>
        </p:nvSpPr>
        <p:spPr>
          <a:xfrm>
            <a:off x="4392165" y="2970456"/>
            <a:ext cx="43629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Trirong"/>
              <a:buNone/>
              <a:defRPr sz="2100" b="0" i="0" u="none" strike="noStrike" cap="none">
                <a:solidFill>
                  <a:srgbClr val="FFFFFF"/>
                </a:solidFill>
                <a:latin typeface="Trirong"/>
                <a:ea typeface="Trirong"/>
                <a:cs typeface="Trirong"/>
                <a:sym typeface="Trirong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46"/>
          <p:cNvSpPr txBox="1"/>
          <p:nvPr/>
        </p:nvSpPr>
        <p:spPr>
          <a:xfrm>
            <a:off x="4488028" y="2032160"/>
            <a:ext cx="4362900" cy="11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</a:pPr>
            <a:endParaRPr sz="7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46"/>
          <p:cNvSpPr/>
          <p:nvPr/>
        </p:nvSpPr>
        <p:spPr>
          <a:xfrm>
            <a:off x="221226" y="153014"/>
            <a:ext cx="3949800" cy="44391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5B9BD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46"/>
          <p:cNvSpPr/>
          <p:nvPr/>
        </p:nvSpPr>
        <p:spPr>
          <a:xfrm>
            <a:off x="422875" y="3214450"/>
            <a:ext cx="3591000" cy="562800"/>
          </a:xfrm>
          <a:prstGeom prst="roundRect">
            <a:avLst>
              <a:gd name="adj" fmla="val 42577"/>
            </a:avLst>
          </a:prstGeom>
          <a:solidFill>
            <a:srgbClr val="FFFFF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Google Shape;21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1341" y="481132"/>
            <a:ext cx="2818154" cy="25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04047" y="3844450"/>
            <a:ext cx="562929" cy="42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2150" y="3776677"/>
            <a:ext cx="562925" cy="56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5275" y="3284249"/>
            <a:ext cx="1859330" cy="36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61459" y="3238000"/>
            <a:ext cx="995092" cy="47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4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55950" y="3776675"/>
            <a:ext cx="1859324" cy="519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  <p:sp>
        <p:nvSpPr>
          <p:cNvPr id="29" name="Google Shape;29;p47"/>
          <p:cNvSpPr txBox="1"/>
          <p:nvPr/>
        </p:nvSpPr>
        <p:spPr>
          <a:xfrm>
            <a:off x="197827" y="191233"/>
            <a:ext cx="8773500" cy="448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" name="Google Shape;30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53700" y="217825"/>
            <a:ext cx="4436600" cy="443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8"/>
          <p:cNvSpPr txBox="1">
            <a:spLocks noGrp="1"/>
          </p:cNvSpPr>
          <p:nvPr>
            <p:ph type="body" idx="1"/>
          </p:nvPr>
        </p:nvSpPr>
        <p:spPr>
          <a:xfrm>
            <a:off x="205150" y="884900"/>
            <a:ext cx="4245900" cy="381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419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rirong"/>
              <a:buChar char="•"/>
              <a:defRPr sz="1800" b="0" i="0" u="none" strike="noStrike" cap="none">
                <a:solidFill>
                  <a:schemeClr val="dk1"/>
                </a:solidFill>
                <a:latin typeface="Trirong"/>
                <a:ea typeface="Trirong"/>
                <a:cs typeface="Trirong"/>
                <a:sym typeface="Trirong"/>
              </a:defRPr>
            </a:lvl1pPr>
            <a:lvl2pPr marL="914400" marR="0" lvl="1" indent="-3746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irong"/>
              <a:buChar char="•"/>
              <a:defRPr sz="1700" b="0" i="0" u="none" strike="noStrike" cap="none">
                <a:solidFill>
                  <a:schemeClr val="dk1"/>
                </a:solidFill>
                <a:latin typeface="Trirong"/>
                <a:ea typeface="Trirong"/>
                <a:cs typeface="Trirong"/>
                <a:sym typeface="Trirong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irong"/>
              <a:buChar char="•"/>
              <a:defRPr sz="1500" b="0" i="0" u="none" strike="noStrike" cap="none">
                <a:solidFill>
                  <a:schemeClr val="dk1"/>
                </a:solidFill>
                <a:latin typeface="Trirong"/>
                <a:ea typeface="Trirong"/>
                <a:cs typeface="Trirong"/>
                <a:sym typeface="Trirong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rong"/>
              <a:buChar char="•"/>
              <a:defRPr sz="1400" b="0" i="0" u="none" strike="noStrike" cap="none">
                <a:solidFill>
                  <a:schemeClr val="dk1"/>
                </a:solidFill>
                <a:latin typeface="Trirong"/>
                <a:ea typeface="Trirong"/>
                <a:cs typeface="Trirong"/>
                <a:sym typeface="Trirong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48"/>
          <p:cNvSpPr txBox="1">
            <a:spLocks noGrp="1"/>
          </p:cNvSpPr>
          <p:nvPr>
            <p:ph type="body" idx="2"/>
          </p:nvPr>
        </p:nvSpPr>
        <p:spPr>
          <a:xfrm>
            <a:off x="4629150" y="884900"/>
            <a:ext cx="4345800" cy="381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419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rirong"/>
              <a:buChar char="•"/>
              <a:defRPr sz="1800" b="0" i="0" u="none" strike="noStrike" cap="none">
                <a:solidFill>
                  <a:schemeClr val="dk1"/>
                </a:solidFill>
                <a:latin typeface="Trirong"/>
                <a:ea typeface="Trirong"/>
                <a:cs typeface="Trirong"/>
                <a:sym typeface="Trirong"/>
              </a:defRPr>
            </a:lvl1pPr>
            <a:lvl2pPr marL="914400" marR="0" lvl="1" indent="-3746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irong"/>
              <a:buChar char="•"/>
              <a:defRPr sz="1700" b="0" i="0" u="none" strike="noStrike" cap="none">
                <a:solidFill>
                  <a:schemeClr val="dk1"/>
                </a:solidFill>
                <a:latin typeface="Trirong"/>
                <a:ea typeface="Trirong"/>
                <a:cs typeface="Trirong"/>
                <a:sym typeface="Trirong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irong"/>
              <a:buChar char="•"/>
              <a:defRPr sz="1500" b="0" i="0" u="none" strike="noStrike" cap="none">
                <a:solidFill>
                  <a:schemeClr val="dk1"/>
                </a:solidFill>
                <a:latin typeface="Trirong"/>
                <a:ea typeface="Trirong"/>
                <a:cs typeface="Trirong"/>
                <a:sym typeface="Trirong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4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  <p:sp>
        <p:nvSpPr>
          <p:cNvPr id="35" name="Google Shape;35;p48"/>
          <p:cNvSpPr txBox="1"/>
          <p:nvPr/>
        </p:nvSpPr>
        <p:spPr>
          <a:xfrm>
            <a:off x="204425" y="161750"/>
            <a:ext cx="8770200" cy="63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th"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endParaRPr sz="3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" name="Google Shape;36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9375" y="147675"/>
            <a:ext cx="708997" cy="63239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8"/>
          <p:cNvSpPr txBox="1">
            <a:spLocks noGrp="1"/>
          </p:cNvSpPr>
          <p:nvPr>
            <p:ph type="title"/>
          </p:nvPr>
        </p:nvSpPr>
        <p:spPr>
          <a:xfrm>
            <a:off x="1293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rirong"/>
              <a:buNone/>
              <a:defRPr sz="3000" b="1" i="0" u="none" strike="noStrike" cap="none">
                <a:solidFill>
                  <a:schemeClr val="dk1"/>
                </a:solidFill>
                <a:latin typeface="Trirong"/>
                <a:ea typeface="Trirong"/>
                <a:cs typeface="Trirong"/>
                <a:sym typeface="Trirong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9"/>
          <p:cNvSpPr/>
          <p:nvPr/>
        </p:nvSpPr>
        <p:spPr>
          <a:xfrm>
            <a:off x="204425" y="918725"/>
            <a:ext cx="8770200" cy="369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4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  <p:sp>
        <p:nvSpPr>
          <p:cNvPr id="41" name="Google Shape;41;p49"/>
          <p:cNvSpPr txBox="1"/>
          <p:nvPr/>
        </p:nvSpPr>
        <p:spPr>
          <a:xfrm>
            <a:off x="204425" y="161750"/>
            <a:ext cx="8770200" cy="63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th"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endParaRPr sz="3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" name="Google Shape;42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9375" y="147675"/>
            <a:ext cx="708997" cy="63239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49"/>
          <p:cNvSpPr txBox="1">
            <a:spLocks noGrp="1"/>
          </p:cNvSpPr>
          <p:nvPr>
            <p:ph type="title"/>
          </p:nvPr>
        </p:nvSpPr>
        <p:spPr>
          <a:xfrm>
            <a:off x="1293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rirong"/>
              <a:buNone/>
              <a:defRPr sz="3000" b="1" i="0" u="none" strike="noStrike" cap="none">
                <a:solidFill>
                  <a:schemeClr val="dk1"/>
                </a:solidFill>
                <a:latin typeface="Trirong"/>
                <a:ea typeface="Trirong"/>
                <a:cs typeface="Trirong"/>
                <a:sym typeface="Trirong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49"/>
          <p:cNvSpPr txBox="1">
            <a:spLocks noGrp="1"/>
          </p:cNvSpPr>
          <p:nvPr>
            <p:ph type="body" idx="1"/>
          </p:nvPr>
        </p:nvSpPr>
        <p:spPr>
          <a:xfrm>
            <a:off x="204425" y="918725"/>
            <a:ext cx="8770200" cy="3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irong"/>
              <a:buChar char="•"/>
              <a:defRPr sz="1800" b="0" i="0" u="none" strike="noStrike" cap="none">
                <a:solidFill>
                  <a:schemeClr val="dk1"/>
                </a:solidFill>
                <a:latin typeface="Trirong"/>
                <a:ea typeface="Trirong"/>
                <a:cs typeface="Trirong"/>
                <a:sym typeface="Trirong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irong"/>
              <a:buChar char="•"/>
              <a:defRPr sz="1700" b="0" i="0" u="none" strike="noStrike" cap="none">
                <a:solidFill>
                  <a:schemeClr val="dk1"/>
                </a:solidFill>
                <a:latin typeface="Trirong"/>
                <a:ea typeface="Trirong"/>
                <a:cs typeface="Trirong"/>
                <a:sym typeface="Trirong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irong"/>
              <a:buChar char="•"/>
              <a:defRPr sz="1500" b="0" i="0" u="none" strike="noStrike" cap="none">
                <a:solidFill>
                  <a:schemeClr val="dk1"/>
                </a:solidFill>
                <a:latin typeface="Trirong"/>
                <a:ea typeface="Trirong"/>
                <a:cs typeface="Trirong"/>
                <a:sym typeface="Trirong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rong"/>
              <a:buChar char="•"/>
              <a:defRPr sz="1400" b="0" i="0" u="none" strike="noStrike" cap="none">
                <a:solidFill>
                  <a:schemeClr val="dk1"/>
                </a:solidFill>
                <a:latin typeface="Trirong"/>
                <a:ea typeface="Trirong"/>
                <a:cs typeface="Trirong"/>
                <a:sym typeface="Trirong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rong"/>
              <a:buChar char="•"/>
              <a:defRPr sz="1400" b="0" i="0" u="none" strike="noStrike" cap="none">
                <a:solidFill>
                  <a:schemeClr val="dk1"/>
                </a:solidFill>
                <a:latin typeface="Trirong"/>
                <a:ea typeface="Trirong"/>
                <a:cs typeface="Trirong"/>
                <a:sym typeface="Trirong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rong"/>
              <a:buChar char="•"/>
              <a:defRPr sz="1400" b="0" i="0" u="none" strike="noStrike" cap="none">
                <a:solidFill>
                  <a:schemeClr val="dk1"/>
                </a:solidFill>
                <a:latin typeface="Trirong"/>
                <a:ea typeface="Trirong"/>
                <a:cs typeface="Trirong"/>
                <a:sym typeface="Trirong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rong"/>
              <a:buChar char="•"/>
              <a:defRPr sz="1400" b="0" i="0" u="none" strike="noStrike" cap="none">
                <a:solidFill>
                  <a:schemeClr val="dk1"/>
                </a:solidFill>
                <a:latin typeface="Trirong"/>
                <a:ea typeface="Trirong"/>
                <a:cs typeface="Trirong"/>
                <a:sym typeface="Trirong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rong"/>
              <a:buChar char="•"/>
              <a:defRPr sz="1400" b="0" i="0" u="none" strike="noStrike" cap="none">
                <a:solidFill>
                  <a:schemeClr val="dk1"/>
                </a:solidFill>
                <a:latin typeface="Trirong"/>
                <a:ea typeface="Trirong"/>
                <a:cs typeface="Trirong"/>
                <a:sym typeface="Trirong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rong"/>
              <a:buChar char="•"/>
              <a:defRPr sz="1400" b="0" i="0" u="none" strike="noStrike" cap="none">
                <a:solidFill>
                  <a:schemeClr val="dk1"/>
                </a:solidFill>
                <a:latin typeface="Trirong"/>
                <a:ea typeface="Trirong"/>
                <a:cs typeface="Trirong"/>
                <a:sym typeface="Trirong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0"/>
          <p:cNvSpPr txBox="1">
            <a:spLocks noGrp="1"/>
          </p:cNvSpPr>
          <p:nvPr>
            <p:ph type="title"/>
          </p:nvPr>
        </p:nvSpPr>
        <p:spPr>
          <a:xfrm>
            <a:off x="628650" y="2136530"/>
            <a:ext cx="7886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Trirong"/>
              <a:buNone/>
              <a:defRPr sz="3800" b="1" i="0" u="none" strike="noStrike" cap="none">
                <a:solidFill>
                  <a:schemeClr val="lt1"/>
                </a:solidFill>
                <a:latin typeface="Trirong"/>
                <a:ea typeface="Trirong"/>
                <a:cs typeface="Trirong"/>
                <a:sym typeface="Trirong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mpt"/>
              <a:buNone/>
              <a:defRPr sz="1400" b="0" i="0" u="none" strike="noStrike" cap="none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mpt"/>
              <a:buNone/>
              <a:defRPr sz="1400" b="0" i="0" u="none" strike="noStrike" cap="none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mpt"/>
              <a:buNone/>
              <a:defRPr sz="1400" b="0" i="0" u="none" strike="noStrike" cap="none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mpt"/>
              <a:buNone/>
              <a:defRPr sz="1400" b="0" i="0" u="none" strike="noStrike" cap="none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mpt"/>
              <a:buNone/>
              <a:defRPr sz="1400" b="0" i="0" u="none" strike="noStrike" cap="none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mpt"/>
              <a:buNone/>
              <a:defRPr sz="1400" b="0" i="0" u="none" strike="noStrike" cap="none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mpt"/>
              <a:buNone/>
              <a:defRPr sz="1400" b="0" i="0" u="none" strike="noStrike" cap="none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mpt"/>
              <a:buNone/>
              <a:defRPr sz="1400" b="0" i="0" u="none" strike="noStrike" cap="none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 1">
  <p:cSld name="BLANK_1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  <p:sp>
        <p:nvSpPr>
          <p:cNvPr id="50" name="Google Shape;50;p51"/>
          <p:cNvSpPr txBox="1"/>
          <p:nvPr/>
        </p:nvSpPr>
        <p:spPr>
          <a:xfrm>
            <a:off x="197827" y="191233"/>
            <a:ext cx="8773500" cy="448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" name="Google Shape;51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92038" y="215588"/>
            <a:ext cx="4559924" cy="455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  <p:sp>
        <p:nvSpPr>
          <p:cNvPr id="54" name="Google Shape;54;p52"/>
          <p:cNvSpPr txBox="1"/>
          <p:nvPr/>
        </p:nvSpPr>
        <p:spPr>
          <a:xfrm>
            <a:off x="197827" y="191233"/>
            <a:ext cx="8773500" cy="448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  <p:grpSp>
        <p:nvGrpSpPr>
          <p:cNvPr id="7" name="Google Shape;7;p45"/>
          <p:cNvGrpSpPr/>
          <p:nvPr/>
        </p:nvGrpSpPr>
        <p:grpSpPr>
          <a:xfrm>
            <a:off x="94085" y="4792526"/>
            <a:ext cx="4227648" cy="309632"/>
            <a:chOff x="821575" y="1341425"/>
            <a:chExt cx="5280600" cy="396050"/>
          </a:xfrm>
        </p:grpSpPr>
        <p:sp>
          <p:nvSpPr>
            <p:cNvPr id="8" name="Google Shape;8;p45"/>
            <p:cNvSpPr/>
            <p:nvPr/>
          </p:nvSpPr>
          <p:spPr>
            <a:xfrm>
              <a:off x="821575" y="1341425"/>
              <a:ext cx="5280600" cy="396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" name="Google Shape;9;p45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870600" y="1402475"/>
              <a:ext cx="1389042" cy="27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10;p45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2434775" y="1341475"/>
              <a:ext cx="825019" cy="39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45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3526449" y="1341475"/>
              <a:ext cx="396000" cy="39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45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4242650" y="1341474"/>
              <a:ext cx="521605" cy="396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" name="Google Shape;13;p4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379600" y="4774938"/>
            <a:ext cx="1233276" cy="3448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NQUIR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history.com/news/the-worlds-first-web-site" TargetMode="External"/><Relationship Id="rId5" Type="http://schemas.openxmlformats.org/officeDocument/2006/relationships/hyperlink" Target="https://www.bbc.co.uk/bitesize/topics/zkcqn39/articles/z2nbgk7" TargetMode="External"/><Relationship Id="rId4" Type="http://schemas.openxmlformats.org/officeDocument/2006/relationships/hyperlink" Target="https://cds.cern.ch/images/OPEN-PHO-CCC-2019-001-1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document_markup_language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TCP_and_UDP_port_numbers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sitepoint.com/sir-tim-berners-lee-http-slashes/" TargetMode="External"/><Relationship Id="rId5" Type="http://schemas.openxmlformats.org/officeDocument/2006/relationships/hyperlink" Target="ftp://ftp.nectec.or.th/" TargetMode="External"/><Relationship Id="rId4" Type="http://schemas.openxmlformats.org/officeDocument/2006/relationships/hyperlink" Target="https://www.google.com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pbn.co/brief-history-of-http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s://developer.mozilla.org/en-US/docs/Web/HTTP/Overview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info.cern.ch/Proposal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3schools.com/html" TargetMode="External"/><Relationship Id="rId7" Type="http://schemas.openxmlformats.org/officeDocument/2006/relationships/hyperlink" Target="https://www.w3schools.com/html/html_exercises.asp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www.w3schools.com/tags/ref_byfunc.asp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tryit.asp?filename=tryhtml_basic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slant.co/topics/1457/versus/~codesandbox_vs_repl-it_vs_codepen" TargetMode="Externa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html/html_colors.asp" TargetMode="External"/><Relationship Id="rId3" Type="http://schemas.openxmlformats.org/officeDocument/2006/relationships/hyperlink" Target="https://www.w3schools.com/html/html_headings.asp" TargetMode="External"/><Relationship Id="rId7" Type="http://schemas.openxmlformats.org/officeDocument/2006/relationships/hyperlink" Target="https://www.w3schools.com/html/html_styles.asp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w3schools.com/html/html_entities.asp" TargetMode="External"/><Relationship Id="rId5" Type="http://schemas.openxmlformats.org/officeDocument/2006/relationships/hyperlink" Target="https://www.w3schools.com/html/html_formatting.asp" TargetMode="External"/><Relationship Id="rId10" Type="http://schemas.openxmlformats.org/officeDocument/2006/relationships/hyperlink" Target="https://www.w3schools.com/html/html_tables.asp" TargetMode="External"/><Relationship Id="rId4" Type="http://schemas.openxmlformats.org/officeDocument/2006/relationships/hyperlink" Target="https://www.w3schools.com/html/html_paragraphs.asp" TargetMode="External"/><Relationship Id="rId9" Type="http://schemas.openxmlformats.org/officeDocument/2006/relationships/hyperlink" Target="https://www.w3schools.com/html/html_lists.asp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images.asp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links.asp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w3schools.com/tags/ref_attributes.asp" TargetMode="External"/><Relationship Id="rId4" Type="http://schemas.openxmlformats.org/officeDocument/2006/relationships/hyperlink" Target="https://www.w3schools.com/html/html_blocks.asp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forms.asp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techschool.github.io/python-flask/core/forms.html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ypl.github.io/IDE.htm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html.com/html5/#New_Features_in_HTML5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w3schools.com/html/html5_intro.asp" TargetMode="External"/><Relationship Id="rId5" Type="http://schemas.openxmlformats.org/officeDocument/2006/relationships/hyperlink" Target="https://en.wikipedia.org/wiki/HTML5" TargetMode="External"/><Relationship Id="rId4" Type="http://schemas.openxmlformats.org/officeDocument/2006/relationships/hyperlink" Target="https://www.w3schools.com/html/html5_new_elements.asp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5_semantic_elements.asp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w3schools.com/html/html_responsive.asp" TargetMode="External"/><Relationship Id="rId4" Type="http://schemas.openxmlformats.org/officeDocument/2006/relationships/hyperlink" Target="https://www.w3schools.com/html/html5_syntax.asp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discover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fontawesome.com/" TargetMode="External"/><Relationship Id="rId5" Type="http://schemas.openxmlformats.org/officeDocument/2006/relationships/hyperlink" Target="https://freeicons.io/" TargetMode="External"/><Relationship Id="rId4" Type="http://schemas.openxmlformats.org/officeDocument/2006/relationships/hyperlink" Target="https://unsplash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html/html_layout.asp" TargetMode="External"/><Relationship Id="rId3" Type="http://schemas.openxmlformats.org/officeDocument/2006/relationships/hyperlink" Target="https://www.w3schools.com/html/html_css.asp" TargetMode="External"/><Relationship Id="rId7" Type="http://schemas.openxmlformats.org/officeDocument/2006/relationships/hyperlink" Target="https://www.w3schools.com/html/html_scripts.asp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w3schools.com/html/html_id.asp" TargetMode="External"/><Relationship Id="rId11" Type="http://schemas.openxmlformats.org/officeDocument/2006/relationships/hyperlink" Target="https://www.w3schools.com/howto/howto_google_fonts.asp" TargetMode="External"/><Relationship Id="rId5" Type="http://schemas.openxmlformats.org/officeDocument/2006/relationships/hyperlink" Target="https://www.w3schools.com/html/html_classes.asp" TargetMode="External"/><Relationship Id="rId10" Type="http://schemas.openxmlformats.org/officeDocument/2006/relationships/hyperlink" Target="https://www.w3schools.com/css/css_font.asp" TargetMode="External"/><Relationship Id="rId4" Type="http://schemas.openxmlformats.org/officeDocument/2006/relationships/hyperlink" Target="https://www.w3schools.com/html/html_blocks.asp" TargetMode="External"/><Relationship Id="rId9" Type="http://schemas.openxmlformats.org/officeDocument/2006/relationships/hyperlink" Target="https://www.w3schools.com/cssref/css_websafe_fonts.asp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intro.asp" TargetMode="External"/><Relationship Id="rId7" Type="http://schemas.openxmlformats.org/officeDocument/2006/relationships/hyperlink" Target="http://www.geeksforgeeks.co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tutorialrepublic.com" TargetMode="External"/><Relationship Id="rId5" Type="http://schemas.openxmlformats.org/officeDocument/2006/relationships/hyperlink" Target="http://www.html.com" TargetMode="External"/><Relationship Id="rId4" Type="http://schemas.openxmlformats.org/officeDocument/2006/relationships/hyperlink" Target="https://developer.mozilla.org/en-US/docs/Web/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istoryofinformation.com/detail.php?entryid=3823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untos.wordpress.com/2009/12/13/%E0%B8%A3%E0%B8%B9%E0%B9%89%E0%B8%88%E0%B8%B1%E0%B8%81%E0%B8%81%E0%B8%B1%E0%B8%9A-%E0%B9%80%E0%B8%8B%E0%B8%B4%E0%B8%A3%E0%B9%8C%E0%B8%99cern%E0%B8%9B%E0%B8%A3%E0%B8%B0%E0%B8%95%E0%B8%B9%E0%B8%AA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info.cern.ch/hypertext/WWW/TheProject.html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info.cern.ch/Proposal.html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 txBox="1">
            <a:spLocks noGrp="1"/>
          </p:cNvSpPr>
          <p:nvPr>
            <p:ph type="ctrTitle"/>
          </p:nvPr>
        </p:nvSpPr>
        <p:spPr>
          <a:xfrm>
            <a:off x="4188950" y="827275"/>
            <a:ext cx="4983300" cy="11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th"/>
              <a:t>HTML &amp; VSCode</a:t>
            </a:r>
            <a:endParaRPr/>
          </a:p>
        </p:txBody>
      </p:sp>
      <p:sp>
        <p:nvSpPr>
          <p:cNvPr id="60" name="Google Shape;60;p1"/>
          <p:cNvSpPr txBox="1">
            <a:spLocks noGrp="1"/>
          </p:cNvSpPr>
          <p:nvPr>
            <p:ph type="ctrTitle"/>
          </p:nvPr>
        </p:nvSpPr>
        <p:spPr>
          <a:xfrm>
            <a:off x="4188950" y="2571750"/>
            <a:ext cx="4857000" cy="10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th" sz="1600"/>
              <a:t>Ratchapong Tantipantarak</a:t>
            </a:r>
            <a:endParaRPr sz="16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th" sz="1600"/>
              <a:t>Teacher &amp; TA</a:t>
            </a:r>
            <a:endParaRPr sz="16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16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th" sz="1600"/>
              <a:t>Codecamp #5 Thailand</a:t>
            </a: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0"/>
          <p:cNvSpPr txBox="1">
            <a:spLocks noGrp="1"/>
          </p:cNvSpPr>
          <p:nvPr>
            <p:ph type="body" idx="1"/>
          </p:nvPr>
        </p:nvSpPr>
        <p:spPr>
          <a:xfrm>
            <a:off x="204425" y="918725"/>
            <a:ext cx="8770200" cy="3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from </a:t>
            </a:r>
            <a:r>
              <a:rPr lang="th" u="sng">
                <a:solidFill>
                  <a:schemeClr val="hlink"/>
                </a:solidFill>
                <a:hlinkClick r:id="rId3"/>
              </a:rPr>
              <a:t>ENQUIRE</a:t>
            </a:r>
            <a:r>
              <a:rPr lang="th"/>
              <a:t> to World Wide Web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in 1989 the world wide web was invented by </a:t>
            </a:r>
            <a:r>
              <a:rPr lang="th" b="1"/>
              <a:t>Sir Tim Berners-Lee</a:t>
            </a:r>
            <a:r>
              <a:rPr lang="th"/>
              <a:t>. He was trying to find a new way for scientists to </a:t>
            </a:r>
            <a:r>
              <a:rPr lang="th" i="1" u="sng">
                <a:solidFill>
                  <a:srgbClr val="0000FF"/>
                </a:solidFill>
              </a:rPr>
              <a:t>easily share</a:t>
            </a:r>
            <a:r>
              <a:rPr lang="th"/>
              <a:t> the data from their experiments.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https://cds.cern.ch/images/OPEN-PHO-CCC-2019-001-1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https://www.bbc.co.uk/bitesize/topics/zkcqn39/articles/z2nbgk7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https://www.history.com/news/the-worlds-first-web-site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</p:txBody>
      </p:sp>
      <p:sp>
        <p:nvSpPr>
          <p:cNvPr id="125" name="Google Shape;125;p10"/>
          <p:cNvSpPr txBox="1">
            <a:spLocks noGrp="1"/>
          </p:cNvSpPr>
          <p:nvPr>
            <p:ph type="title"/>
          </p:nvPr>
        </p:nvSpPr>
        <p:spPr>
          <a:xfrm>
            <a:off x="1293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th"/>
              <a:t>แนวคิดเบื้องหลัง WWW</a:t>
            </a:r>
            <a:endParaRPr/>
          </a:p>
        </p:txBody>
      </p:sp>
      <p:sp>
        <p:nvSpPr>
          <p:cNvPr id="126" name="Google Shape;126;p10"/>
          <p:cNvSpPr txBox="1"/>
          <p:nvPr/>
        </p:nvSpPr>
        <p:spPr>
          <a:xfrm>
            <a:off x="6045875" y="4241125"/>
            <a:ext cx="29289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 sz="700" b="0" i="1" u="none" strike="noStrike" cap="none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References : </a:t>
            </a:r>
            <a:endParaRPr sz="700" b="0" i="1" u="none" strike="noStrike" cap="none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 sz="700" b="0" i="1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https://www.bbc.co.uk/bitesize/topics/zkcqn39/articles/z2nbgk7</a:t>
            </a:r>
            <a:endParaRPr sz="700" b="0" i="1" u="sng" strike="noStrike" cap="none">
              <a:solidFill>
                <a:srgbClr val="0563C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"/>
          <p:cNvSpPr txBox="1">
            <a:spLocks noGrp="1"/>
          </p:cNvSpPr>
          <p:nvPr>
            <p:ph type="title"/>
          </p:nvPr>
        </p:nvSpPr>
        <p:spPr>
          <a:xfrm>
            <a:off x="1293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th"/>
              <a:t>HT+ML คือ</a:t>
            </a:r>
            <a:endParaRPr/>
          </a:p>
        </p:txBody>
      </p:sp>
      <p:sp>
        <p:nvSpPr>
          <p:cNvPr id="132" name="Google Shape;132;p11"/>
          <p:cNvSpPr txBox="1">
            <a:spLocks noGrp="1"/>
          </p:cNvSpPr>
          <p:nvPr>
            <p:ph type="body" idx="1"/>
          </p:nvPr>
        </p:nvSpPr>
        <p:spPr>
          <a:xfrm>
            <a:off x="204425" y="918725"/>
            <a:ext cx="8770200" cy="3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2400" i="1">
                <a:solidFill>
                  <a:srgbClr val="FF00FF"/>
                </a:solidFill>
              </a:rPr>
              <a:t>Hypertext</a:t>
            </a:r>
            <a:r>
              <a:rPr lang="th" sz="2400">
                <a:solidFill>
                  <a:srgbClr val="FF00FF"/>
                </a:solidFill>
              </a:rPr>
              <a:t> </a:t>
            </a:r>
            <a:endParaRPr sz="2400">
              <a:solidFill>
                <a:srgbClr val="FF00FF"/>
              </a:solidFill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เอกสาร(ไฟล์)ที่สามารถสร้าง link เพื่อเปิดเอกสารอื่นที่เกี่ยวข้องได้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2400" i="1">
                <a:solidFill>
                  <a:srgbClr val="FF00FF"/>
                </a:solidFill>
              </a:rPr>
              <a:t>Markup Language</a:t>
            </a:r>
            <a:endParaRPr sz="2400" i="1">
              <a:solidFill>
                <a:srgbClr val="FF00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	- รูปแบบเพื่อกำหนดการแสดงเนื้อหาแต่ละส่วนของเอกสารสู่หน้าจอ (หรือเครื่องพิมพ์)</a:t>
            </a:r>
            <a:endParaRPr/>
          </a:p>
          <a:p>
            <a:pPr marL="45720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u="sng">
                <a:solidFill>
                  <a:schemeClr val="hlink"/>
                </a:solidFill>
                <a:hlinkClick r:id="rId3"/>
              </a:rPr>
              <a:t>ตัวอย่างของภาษาที่เป็น Markup language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</p:txBody>
      </p:sp>
      <p:sp>
        <p:nvSpPr>
          <p:cNvPr id="133" name="Google Shape;133;p11"/>
          <p:cNvSpPr/>
          <p:nvPr/>
        </p:nvSpPr>
        <p:spPr>
          <a:xfrm>
            <a:off x="604000" y="3157075"/>
            <a:ext cx="7858200" cy="10428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3600" b="1" i="0" u="none" strike="noStrike" cap="none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“HTML</a:t>
            </a:r>
            <a:r>
              <a:rPr lang="th" sz="3000" b="1" i="0" u="none" strike="noStrike" cap="none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 ใช้  </a:t>
            </a:r>
            <a:r>
              <a:rPr lang="th" sz="3600" b="1" i="0" u="none" strike="noStrike" cap="none">
                <a:solidFill>
                  <a:srgbClr val="CC0000"/>
                </a:solidFill>
                <a:latin typeface="Trirong"/>
                <a:ea typeface="Trirong"/>
                <a:cs typeface="Trirong"/>
                <a:sym typeface="Trirong"/>
              </a:rPr>
              <a:t>“Tags”</a:t>
            </a:r>
            <a:r>
              <a:rPr lang="th" sz="3000" b="1" i="0" u="none" strike="noStrike" cap="none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 และ</a:t>
            </a:r>
            <a:r>
              <a:rPr lang="th" sz="3600" b="1" i="0" u="none" strike="noStrike" cap="none">
                <a:solidFill>
                  <a:srgbClr val="4A86E8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r>
              <a:rPr lang="th" sz="3600" b="1" i="0" u="none" strike="noStrike" cap="none">
                <a:solidFill>
                  <a:srgbClr val="0B5394"/>
                </a:solidFill>
                <a:latin typeface="Trirong"/>
                <a:ea typeface="Trirong"/>
                <a:cs typeface="Trirong"/>
                <a:sym typeface="Trirong"/>
              </a:rPr>
              <a:t>“Attributes”</a:t>
            </a:r>
            <a:endParaRPr sz="3600" b="1" i="0" u="none" strike="noStrike" cap="none">
              <a:solidFill>
                <a:srgbClr val="0B5394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2"/>
          <p:cNvSpPr txBox="1">
            <a:spLocks noGrp="1"/>
          </p:cNvSpPr>
          <p:nvPr>
            <p:ph type="title"/>
          </p:nvPr>
        </p:nvSpPr>
        <p:spPr>
          <a:xfrm>
            <a:off x="1293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th"/>
              <a:t>URL (Uniform Resource Locator)</a:t>
            </a:r>
            <a:endParaRPr/>
          </a:p>
        </p:txBody>
      </p:sp>
      <p:sp>
        <p:nvSpPr>
          <p:cNvPr id="139" name="Google Shape;139;p12"/>
          <p:cNvSpPr txBox="1">
            <a:spLocks noGrp="1"/>
          </p:cNvSpPr>
          <p:nvPr>
            <p:ph type="body" idx="1"/>
          </p:nvPr>
        </p:nvSpPr>
        <p:spPr>
          <a:xfrm>
            <a:off x="204425" y="918725"/>
            <a:ext cx="8770200" cy="3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รูปแบบ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2400"/>
              <a:t>ชื่อโปรโตคอล</a:t>
            </a:r>
            <a:r>
              <a:rPr lang="th" sz="3000" b="1">
                <a:solidFill>
                  <a:srgbClr val="FF00FF"/>
                </a:solidFill>
              </a:rPr>
              <a:t>://</a:t>
            </a:r>
            <a:r>
              <a:rPr lang="th" sz="2400"/>
              <a:t>โดเมนเนม</a:t>
            </a:r>
            <a:r>
              <a:rPr lang="th" sz="3000" b="1">
                <a:solidFill>
                  <a:srgbClr val="FF00FF"/>
                </a:solidFill>
              </a:rPr>
              <a:t>:</a:t>
            </a:r>
            <a:r>
              <a:rPr lang="th" sz="2400"/>
              <a:t>เลข </a:t>
            </a:r>
            <a:r>
              <a:rPr lang="th" sz="2400" u="sng">
                <a:solidFill>
                  <a:schemeClr val="hlink"/>
                </a:solidFill>
                <a:hlinkClick r:id="rId3"/>
              </a:rPr>
              <a:t>port(1-65535)</a:t>
            </a:r>
            <a:r>
              <a:rPr lang="th" sz="3000" b="1">
                <a:solidFill>
                  <a:srgbClr val="FF00FF"/>
                </a:solidFill>
              </a:rPr>
              <a:t>/</a:t>
            </a:r>
            <a:r>
              <a:rPr lang="th" sz="2400"/>
              <a:t>ชื่อ path</a:t>
            </a:r>
            <a:r>
              <a:rPr lang="th" sz="3000" b="1">
                <a:solidFill>
                  <a:srgbClr val="FF00FF"/>
                </a:solidFill>
              </a:rPr>
              <a:t>/</a:t>
            </a:r>
            <a:r>
              <a:rPr lang="th" sz="2400"/>
              <a:t>ชื่อไฟล์</a:t>
            </a:r>
            <a:endParaRPr sz="3000" b="1">
              <a:solidFill>
                <a:srgbClr val="FF00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Ex. 	</a:t>
            </a:r>
            <a:r>
              <a:rPr lang="th" u="sng">
                <a:solidFill>
                  <a:schemeClr val="hlink"/>
                </a:solidFill>
                <a:hlinkClick r:id="rId4"/>
              </a:rPr>
              <a:t>https://www.google.com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	</a:t>
            </a:r>
            <a:r>
              <a:rPr lang="th" u="sng">
                <a:solidFill>
                  <a:schemeClr val="hlink"/>
                </a:solidFill>
                <a:hlinkClick r:id="rId5"/>
              </a:rPr>
              <a:t>ftp://ftp.nectec.or.th/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i="1">
                <a:solidFill>
                  <a:srgbClr val="E06666"/>
                </a:solidFill>
              </a:rPr>
              <a:t>คำถาม : ทำไมหลังชื่อโปรโตคอลต้องมีเครื่องหมาย “/” จำนวน 2 ตัว</a:t>
            </a:r>
            <a:endParaRPr i="1">
              <a:solidFill>
                <a:srgbClr val="E06666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https://www.sitepoint.com/sir-tim-berners-lee-http-slashes/</a:t>
            </a:r>
            <a:endParaRPr/>
          </a:p>
        </p:txBody>
      </p:sp>
      <p:pic>
        <p:nvPicPr>
          <p:cNvPr id="140" name="Google Shape;140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21875" y="1322975"/>
            <a:ext cx="7052275" cy="66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2"/>
          <p:cNvSpPr txBox="1"/>
          <p:nvPr/>
        </p:nvSpPr>
        <p:spPr>
          <a:xfrm>
            <a:off x="7362400" y="4327900"/>
            <a:ext cx="15876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700" b="0" i="1" u="none" strike="noStrike" cap="none">
                <a:solidFill>
                  <a:schemeClr val="dk1"/>
                </a:solidFill>
                <a:latin typeface="Trirong"/>
                <a:ea typeface="Trirong"/>
                <a:cs typeface="Trirong"/>
                <a:sym typeface="Trirong"/>
              </a:rPr>
              <a:t>Credit &amp; References : </a:t>
            </a:r>
            <a:endParaRPr sz="700" b="0" i="1" u="none" strike="noStrike" cap="none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 sz="700" b="0" i="1" u="sng" strike="noStrike" cap="none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</a:rPr>
              <a:t>https://en.wikipedia.org/wiki/URL</a:t>
            </a:r>
            <a:endParaRPr sz="700" b="0" i="1" u="sng" strike="noStrike" cap="none">
              <a:solidFill>
                <a:srgbClr val="0563C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3"/>
          <p:cNvSpPr txBox="1">
            <a:spLocks noGrp="1"/>
          </p:cNvSpPr>
          <p:nvPr>
            <p:ph type="title"/>
          </p:nvPr>
        </p:nvSpPr>
        <p:spPr>
          <a:xfrm>
            <a:off x="1293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th"/>
              <a:t>HTTP</a:t>
            </a:r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body" idx="1"/>
          </p:nvPr>
        </p:nvSpPr>
        <p:spPr>
          <a:xfrm>
            <a:off x="5994800" y="4104650"/>
            <a:ext cx="29718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u="sng">
                <a:solidFill>
                  <a:schemeClr val="hlink"/>
                </a:solidFill>
                <a:hlinkClick r:id="rId3"/>
              </a:rPr>
              <a:t>ที่มาของ HTTP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https://developer.mozilla.org/en-US/docs/Web/HTTP/Overview</a:t>
            </a:r>
            <a:endParaRPr sz="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</p:txBody>
      </p:sp>
      <p:pic>
        <p:nvPicPr>
          <p:cNvPr id="148" name="Google Shape;1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4800" y="968920"/>
            <a:ext cx="6212075" cy="365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29725" y="2359074"/>
            <a:ext cx="4136875" cy="10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4"/>
          <p:cNvSpPr txBox="1">
            <a:spLocks noGrp="1"/>
          </p:cNvSpPr>
          <p:nvPr>
            <p:ph type="title"/>
          </p:nvPr>
        </p:nvSpPr>
        <p:spPr>
          <a:xfrm>
            <a:off x="1293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th"/>
              <a:t>Lab1 : HTTP</a:t>
            </a:r>
            <a:endParaRPr/>
          </a:p>
        </p:txBody>
      </p:sp>
      <p:sp>
        <p:nvSpPr>
          <p:cNvPr id="155" name="Google Shape;155;p14"/>
          <p:cNvSpPr txBox="1">
            <a:spLocks noGrp="1"/>
          </p:cNvSpPr>
          <p:nvPr>
            <p:ph type="body" idx="1"/>
          </p:nvPr>
        </p:nvSpPr>
        <p:spPr>
          <a:xfrm>
            <a:off x="204425" y="918725"/>
            <a:ext cx="87702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1. ทดสอบเข้า web : </a:t>
            </a:r>
            <a:r>
              <a:rPr lang="th" u="sng">
                <a:solidFill>
                  <a:schemeClr val="hlink"/>
                </a:solidFill>
                <a:hlinkClick r:id="rId3"/>
              </a:rPr>
              <a:t>http://info.cern.ch/Proposal.html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แล้วดูกระบวนการทำงานผ่าน </a:t>
            </a:r>
            <a:r>
              <a:rPr lang="th">
                <a:solidFill>
                  <a:srgbClr val="CC0000"/>
                </a:solidFill>
              </a:rPr>
              <a:t>Chrome Developer Tools - Networks</a:t>
            </a:r>
            <a:endParaRPr>
              <a:solidFill>
                <a:srgbClr val="CC0000"/>
              </a:solidFill>
            </a:endParaRPr>
          </a:p>
        </p:txBody>
      </p:sp>
      <p:pic>
        <p:nvPicPr>
          <p:cNvPr id="156" name="Google Shape;156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8975" y="1578750"/>
            <a:ext cx="7113350" cy="296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5"/>
          <p:cNvSpPr txBox="1">
            <a:spLocks noGrp="1"/>
          </p:cNvSpPr>
          <p:nvPr>
            <p:ph type="title"/>
          </p:nvPr>
        </p:nvSpPr>
        <p:spPr>
          <a:xfrm>
            <a:off x="628650" y="2136530"/>
            <a:ext cx="7886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th"/>
              <a:t>HTML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6"/>
          <p:cNvSpPr txBox="1">
            <a:spLocks noGrp="1"/>
          </p:cNvSpPr>
          <p:nvPr>
            <p:ph type="title"/>
          </p:nvPr>
        </p:nvSpPr>
        <p:spPr>
          <a:xfrm>
            <a:off x="1293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th"/>
              <a:t>โครงสร้างของ HTML</a:t>
            </a:r>
            <a:endParaRPr/>
          </a:p>
        </p:txBody>
      </p:sp>
      <p:sp>
        <p:nvSpPr>
          <p:cNvPr id="167" name="Google Shape;167;p16"/>
          <p:cNvSpPr txBox="1">
            <a:spLocks noGrp="1"/>
          </p:cNvSpPr>
          <p:nvPr>
            <p:ph type="body" idx="1"/>
          </p:nvPr>
        </p:nvSpPr>
        <p:spPr>
          <a:xfrm>
            <a:off x="204425" y="918725"/>
            <a:ext cx="6382200" cy="36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b="1">
                <a:latin typeface="Roboto Mono"/>
                <a:ea typeface="Roboto Mono"/>
                <a:cs typeface="Roboto Mono"/>
                <a:sym typeface="Roboto Mono"/>
              </a:rPr>
              <a:t>&lt;html&gt;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b="1">
                <a:latin typeface="Roboto Mono"/>
                <a:ea typeface="Roboto Mono"/>
                <a:cs typeface="Roboto Mono"/>
                <a:sym typeface="Roboto Mono"/>
              </a:rPr>
              <a:t>&lt;head&gt;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b="1">
                <a:latin typeface="Roboto Mono"/>
                <a:ea typeface="Roboto Mono"/>
                <a:cs typeface="Roboto Mono"/>
                <a:sym typeface="Roboto Mono"/>
              </a:rPr>
              <a:t>    &lt;title&gt;</a:t>
            </a:r>
            <a:r>
              <a:rPr lang="th" b="1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ข้อความบน title/tab bar</a:t>
            </a:r>
            <a:r>
              <a:rPr lang="th" b="1">
                <a:latin typeface="Roboto Mono"/>
                <a:ea typeface="Roboto Mono"/>
                <a:cs typeface="Roboto Mono"/>
                <a:sym typeface="Roboto Mono"/>
              </a:rPr>
              <a:t>&lt;/title&gt;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b="1">
                <a:latin typeface="Roboto Mono"/>
                <a:ea typeface="Roboto Mono"/>
                <a:cs typeface="Roboto Mono"/>
                <a:sym typeface="Roboto Mono"/>
              </a:rPr>
              <a:t>&lt;/head&gt;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b="1">
                <a:latin typeface="Roboto Mono"/>
                <a:ea typeface="Roboto Mono"/>
                <a:cs typeface="Roboto Mono"/>
                <a:sym typeface="Roboto Mono"/>
              </a:rPr>
              <a:t>&lt;body&gt;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b="1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&lt;...&gt;</a:t>
            </a:r>
            <a:endParaRPr b="1">
              <a:solidFill>
                <a:srgbClr val="FF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b="1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&lt;...&gt;</a:t>
            </a:r>
            <a:endParaRPr b="1">
              <a:solidFill>
                <a:srgbClr val="FF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b="1">
                <a:latin typeface="Roboto Mono"/>
                <a:ea typeface="Roboto Mono"/>
                <a:cs typeface="Roboto Mono"/>
                <a:sym typeface="Roboto Mono"/>
              </a:rPr>
              <a:t>&lt;/body&gt;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b="1">
                <a:latin typeface="Roboto Mono"/>
                <a:ea typeface="Roboto Mono"/>
                <a:cs typeface="Roboto Mono"/>
                <a:sym typeface="Roboto Mono"/>
              </a:rPr>
              <a:t>&lt;/html&gt;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" name="Google Shape;168;p16"/>
          <p:cNvSpPr/>
          <p:nvPr/>
        </p:nvSpPr>
        <p:spPr>
          <a:xfrm>
            <a:off x="3595100" y="2085375"/>
            <a:ext cx="3140700" cy="202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ตัวพิมพ์ใหญ่-เล็กมีค่าเท่ากัน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th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เช่น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&lt;html&gt; 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&lt;HTML&gt;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th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&lt;HtMl&gt;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ทั้ง 3 tag ให้ผลเหมือนกัน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"/>
          <p:cNvSpPr txBox="1">
            <a:spLocks noGrp="1"/>
          </p:cNvSpPr>
          <p:nvPr>
            <p:ph type="title"/>
          </p:nvPr>
        </p:nvSpPr>
        <p:spPr>
          <a:xfrm>
            <a:off x="1293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th"/>
              <a:t>โครงสร้างของ HTML Element / Tag</a:t>
            </a:r>
            <a:endParaRPr/>
          </a:p>
        </p:txBody>
      </p:sp>
      <p:pic>
        <p:nvPicPr>
          <p:cNvPr id="174" name="Google Shape;17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2550" y="1264236"/>
            <a:ext cx="7820025" cy="24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7"/>
          <p:cNvSpPr txBox="1"/>
          <p:nvPr/>
        </p:nvSpPr>
        <p:spPr>
          <a:xfrm>
            <a:off x="5004050" y="4175500"/>
            <a:ext cx="39459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 sz="700" b="0" i="1" u="none" strike="noStrike" cap="none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Credit &amp; References : </a:t>
            </a:r>
            <a:endParaRPr sz="700" b="0" i="1" u="none" strike="noStrike" cap="none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 sz="700" b="0" i="1" u="sng" strike="noStrike" cap="none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</a:rPr>
              <a:t>https://developer.mozilla.org/en-US/docs/Learn/HTML/Introduction_to_HTML/Getting_started</a:t>
            </a:r>
            <a:endParaRPr sz="700" b="0" i="1" u="sng" strike="noStrike" cap="none">
              <a:solidFill>
                <a:srgbClr val="0563C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"/>
          <p:cNvSpPr txBox="1">
            <a:spLocks noGrp="1"/>
          </p:cNvSpPr>
          <p:nvPr>
            <p:ph type="title"/>
          </p:nvPr>
        </p:nvSpPr>
        <p:spPr>
          <a:xfrm>
            <a:off x="1293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th"/>
              <a:t>HTML Element - Tag &amp; Attribute</a:t>
            </a:r>
            <a:endParaRPr/>
          </a:p>
        </p:txBody>
      </p:sp>
      <p:sp>
        <p:nvSpPr>
          <p:cNvPr id="181" name="Google Shape;181;p18"/>
          <p:cNvSpPr txBox="1"/>
          <p:nvPr/>
        </p:nvSpPr>
        <p:spPr>
          <a:xfrm>
            <a:off x="5004050" y="4175500"/>
            <a:ext cx="39459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700" b="0" i="1" u="none" strike="noStrike" cap="none">
                <a:solidFill>
                  <a:schemeClr val="dk1"/>
                </a:solidFill>
                <a:latin typeface="Trirong"/>
                <a:ea typeface="Trirong"/>
                <a:cs typeface="Trirong"/>
                <a:sym typeface="Trirong"/>
              </a:rPr>
              <a:t>Credit &amp; References : </a:t>
            </a:r>
            <a:endParaRPr sz="700" b="0" i="1" u="none" strike="noStrike" cap="none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 sz="700" b="0" i="1" u="sng" strike="noStrike" cap="none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</a:rPr>
              <a:t>https://developer.mozilla.org/en-US/docs/Learn/HTML/Introduction_to_HTML/Getting_started</a:t>
            </a:r>
            <a:endParaRPr sz="700" b="0" i="1" u="sng" strike="noStrike" cap="none">
              <a:solidFill>
                <a:srgbClr val="0563C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18" descr="&amp;amp;amp;amp;amp;amp;lt;p class=&quot;editor-note&quot;&gt;My cat is very grumpy&amp;amp;amp;amp;amp;amp;lt;/p&g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3288" y="1350526"/>
            <a:ext cx="8097425" cy="97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8"/>
          <p:cNvSpPr txBox="1"/>
          <p:nvPr/>
        </p:nvSpPr>
        <p:spPr>
          <a:xfrm>
            <a:off x="762925" y="2756325"/>
            <a:ext cx="67758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th" sz="1800" b="1" i="0" u="none" strike="noStrike" cap="none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ใช้ได้ทั้ง single quote และ double quote</a:t>
            </a:r>
            <a:endParaRPr sz="1800" b="1" i="0" u="none" strike="noStrike" cap="none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th" sz="1800" b="1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&lt;p class=”editor-note”&gt;</a:t>
            </a:r>
            <a:endParaRPr sz="1800" b="1" i="0" u="none" strike="noStrike" cap="non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th" sz="1800" b="1" i="0" u="none" strike="noStrike" cap="none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หรือ</a:t>
            </a:r>
            <a:endParaRPr sz="1800" b="1" i="0" u="none" strike="noStrike" cap="none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th" sz="1800" b="1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&lt;p class=’editor-note’&gt;</a:t>
            </a:r>
            <a:endParaRPr sz="1800" b="1" i="0" u="none" strike="noStrike" cap="non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8"/>
          <p:cNvSpPr/>
          <p:nvPr/>
        </p:nvSpPr>
        <p:spPr>
          <a:xfrm>
            <a:off x="1157150" y="1424125"/>
            <a:ext cx="870900" cy="349800"/>
          </a:xfrm>
          <a:prstGeom prst="wedgeRectCallout">
            <a:avLst>
              <a:gd name="adj1" fmla="val -22261"/>
              <a:gd name="adj2" fmla="val 11177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th" sz="1400" b="0" i="0" u="none" strike="noStrike" cap="none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Attribute</a:t>
            </a:r>
            <a:endParaRPr sz="1400" b="0" i="0" u="none" strike="noStrike" cap="none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8"/>
          <p:cNvSpPr/>
          <p:nvPr/>
        </p:nvSpPr>
        <p:spPr>
          <a:xfrm>
            <a:off x="3223425" y="1424125"/>
            <a:ext cx="870900" cy="349800"/>
          </a:xfrm>
          <a:prstGeom prst="wedgeRectCallout">
            <a:avLst>
              <a:gd name="adj1" fmla="val -20797"/>
              <a:gd name="adj2" fmla="val 11177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th" sz="1400" b="0" i="0" u="none" strike="noStrike" cap="none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Value</a:t>
            </a:r>
            <a:endParaRPr sz="1400" b="0" i="0" u="none" strike="noStrike" cap="none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 txBox="1">
            <a:spLocks noGrp="1"/>
          </p:cNvSpPr>
          <p:nvPr>
            <p:ph type="title"/>
          </p:nvPr>
        </p:nvSpPr>
        <p:spPr>
          <a:xfrm>
            <a:off x="1293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th"/>
              <a:t>เพิ่มเติมเกี่ยวกับ Element</a:t>
            </a:r>
            <a:endParaRPr/>
          </a:p>
        </p:txBody>
      </p:sp>
      <p:pic>
        <p:nvPicPr>
          <p:cNvPr id="191" name="Google Shape;19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4888" y="1246338"/>
            <a:ext cx="4752975" cy="5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9"/>
          <p:cNvSpPr txBox="1"/>
          <p:nvPr/>
        </p:nvSpPr>
        <p:spPr>
          <a:xfrm>
            <a:off x="516800" y="966725"/>
            <a:ext cx="47250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th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Nesting (ซ้อนแบบ parent-child)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5513" y="2119263"/>
            <a:ext cx="4476750" cy="10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9"/>
          <p:cNvSpPr txBox="1"/>
          <p:nvPr/>
        </p:nvSpPr>
        <p:spPr>
          <a:xfrm>
            <a:off x="880625" y="1827375"/>
            <a:ext cx="47250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th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Inline และ block element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9"/>
          <p:cNvSpPr txBox="1"/>
          <p:nvPr/>
        </p:nvSpPr>
        <p:spPr>
          <a:xfrm>
            <a:off x="5004050" y="4175500"/>
            <a:ext cx="39459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700" b="0" i="1" u="none" strike="noStrike" cap="none">
                <a:solidFill>
                  <a:schemeClr val="dk1"/>
                </a:solidFill>
                <a:latin typeface="Trirong"/>
                <a:ea typeface="Trirong"/>
                <a:cs typeface="Trirong"/>
                <a:sym typeface="Trirong"/>
              </a:rPr>
              <a:t>Credit &amp; References : </a:t>
            </a:r>
            <a:endParaRPr sz="700" b="0" i="1" u="none" strike="noStrike" cap="none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 sz="700" b="0" i="1" u="sng" strike="noStrike" cap="none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</a:rPr>
              <a:t>https://developer.mozilla.org/en-US/docs/Learn/HTML/Introduction_to_HTML/Getting_started</a:t>
            </a:r>
            <a:endParaRPr sz="700" b="0" i="1" u="sng" strike="noStrike" cap="none">
              <a:solidFill>
                <a:srgbClr val="0563C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86150" y="2119273"/>
            <a:ext cx="1255850" cy="1233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19"/>
          <p:cNvCxnSpPr/>
          <p:nvPr/>
        </p:nvCxnSpPr>
        <p:spPr>
          <a:xfrm>
            <a:off x="5505263" y="2729148"/>
            <a:ext cx="507900" cy="1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triangle" w="med" len="med"/>
          </a:ln>
        </p:spPr>
      </p:cxnSp>
      <p:pic>
        <p:nvPicPr>
          <p:cNvPr id="198" name="Google Shape;198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9813" y="3559473"/>
            <a:ext cx="8264383" cy="517602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9"/>
          <p:cNvSpPr txBox="1"/>
          <p:nvPr/>
        </p:nvSpPr>
        <p:spPr>
          <a:xfrm>
            <a:off x="439825" y="3244125"/>
            <a:ext cx="47250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th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Empty element (ไม่มี tag ปิด)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 txBox="1">
            <a:spLocks noGrp="1"/>
          </p:cNvSpPr>
          <p:nvPr>
            <p:ph type="title"/>
          </p:nvPr>
        </p:nvSpPr>
        <p:spPr>
          <a:xfrm>
            <a:off x="1293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th"/>
              <a:t>Comment Tag</a:t>
            </a:r>
            <a:endParaRPr/>
          </a:p>
        </p:txBody>
      </p:sp>
      <p:sp>
        <p:nvSpPr>
          <p:cNvPr id="205" name="Google Shape;205;p20"/>
          <p:cNvSpPr txBox="1">
            <a:spLocks noGrp="1"/>
          </p:cNvSpPr>
          <p:nvPr>
            <p:ph type="body" idx="1"/>
          </p:nvPr>
        </p:nvSpPr>
        <p:spPr>
          <a:xfrm>
            <a:off x="204425" y="918725"/>
            <a:ext cx="8770200" cy="3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 b="1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&lt;html&gt;</a:t>
            </a:r>
            <a:endParaRPr sz="1400" b="1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 b="1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&lt;head&gt;</a:t>
            </a:r>
            <a:endParaRPr sz="1400" b="1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 b="1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    &lt;title&gt;Any Title&lt;/title&gt;</a:t>
            </a:r>
            <a:endParaRPr sz="1400" b="1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 b="1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&lt;/head&gt;</a:t>
            </a:r>
            <a:endParaRPr sz="1400" b="1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 b="1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&lt;body&gt;</a:t>
            </a:r>
            <a:endParaRPr sz="1400" b="1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 b="1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&lt;...&gt;</a:t>
            </a:r>
            <a:endParaRPr sz="1400" b="1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 b="1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&lt;...&gt;</a:t>
            </a:r>
            <a:endParaRPr sz="1400" b="1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&lt;!-- </a:t>
            </a:r>
            <a:endParaRPr b="1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b="1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  ส่วนนี้คือ comment </a:t>
            </a:r>
            <a:endParaRPr b="1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b="1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  ซึ่ง Web Browser จะไม่สนใจ </a:t>
            </a:r>
            <a:endParaRPr b="1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--&gt; </a:t>
            </a:r>
            <a:endParaRPr b="1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400" b="1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&lt;...&gt;</a:t>
            </a:r>
            <a:endParaRPr sz="1400" b="1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400" b="1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&lt;...&gt;</a:t>
            </a:r>
            <a:endParaRPr b="1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 b="1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&lt;/body&gt;</a:t>
            </a:r>
            <a:endParaRPr sz="1400" b="1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 b="1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&lt;/html&gt;</a:t>
            </a:r>
            <a:endParaRPr sz="1400" b="1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 sz="1400"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"/>
          <p:cNvSpPr txBox="1">
            <a:spLocks noGrp="1"/>
          </p:cNvSpPr>
          <p:nvPr>
            <p:ph type="title"/>
          </p:nvPr>
        </p:nvSpPr>
        <p:spPr>
          <a:xfrm>
            <a:off x="628650" y="2136530"/>
            <a:ext cx="7886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th"/>
              <a:t>Tools &amp; Hands-on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"/>
          <p:cNvSpPr txBox="1">
            <a:spLocks noGrp="1"/>
          </p:cNvSpPr>
          <p:nvPr>
            <p:ph type="title"/>
          </p:nvPr>
        </p:nvSpPr>
        <p:spPr>
          <a:xfrm>
            <a:off x="1293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th"/>
              <a:t>การใช้งานไซต์ : </a:t>
            </a:r>
            <a:r>
              <a:rPr lang="th" u="sng">
                <a:solidFill>
                  <a:schemeClr val="hlink"/>
                </a:solidFill>
                <a:hlinkClick r:id="rId3"/>
              </a:rPr>
              <a:t>w3schools.com/html</a:t>
            </a:r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body" idx="1"/>
          </p:nvPr>
        </p:nvSpPr>
        <p:spPr>
          <a:xfrm>
            <a:off x="186900" y="938363"/>
            <a:ext cx="87702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>
                <a:solidFill>
                  <a:srgbClr val="CC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Search ด้วย google</a:t>
            </a:r>
            <a:endParaRPr>
              <a:solidFill>
                <a:srgbClr val="CC0000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>
                <a:solidFill>
                  <a:srgbClr val="CC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ใช้ Keyword : ‘w3schools &lt;ชื่อแท็ก&gt;’</a:t>
            </a:r>
            <a:endParaRPr>
              <a:solidFill>
                <a:srgbClr val="CC0000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>
              <a:solidFill>
                <a:srgbClr val="CC0000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>
              <a:solidFill>
                <a:srgbClr val="CC0000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grpSp>
        <p:nvGrpSpPr>
          <p:cNvPr id="217" name="Google Shape;217;p22"/>
          <p:cNvGrpSpPr/>
          <p:nvPr/>
        </p:nvGrpSpPr>
        <p:grpSpPr>
          <a:xfrm>
            <a:off x="490288" y="1765475"/>
            <a:ext cx="2667761" cy="2541177"/>
            <a:chOff x="2728275" y="2258392"/>
            <a:chExt cx="2347554" cy="2095125"/>
          </a:xfrm>
        </p:grpSpPr>
        <p:pic>
          <p:nvPicPr>
            <p:cNvPr id="218" name="Google Shape;218;p22">
              <a:hlinkClick r:id="rId4"/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728275" y="2258392"/>
              <a:ext cx="2347554" cy="2095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" name="Google Shape;219;p22"/>
            <p:cNvSpPr/>
            <p:nvPr/>
          </p:nvSpPr>
          <p:spPr>
            <a:xfrm>
              <a:off x="4572000" y="3117275"/>
              <a:ext cx="503700" cy="754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0" name="Google Shape;220;p22"/>
          <p:cNvPicPr preferRelativeResize="0"/>
          <p:nvPr/>
        </p:nvPicPr>
        <p:blipFill rotWithShape="1">
          <a:blip r:embed="rId6">
            <a:alphaModFix/>
          </a:blip>
          <a:srcRect t="2056"/>
          <a:stretch/>
        </p:blipFill>
        <p:spPr>
          <a:xfrm>
            <a:off x="4412225" y="1829295"/>
            <a:ext cx="3812100" cy="25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2">
            <a:hlinkClick r:id="rId4"/>
          </p:cNvPr>
          <p:cNvSpPr txBox="1">
            <a:spLocks noGrp="1"/>
          </p:cNvSpPr>
          <p:nvPr>
            <p:ph type="body" idx="1"/>
          </p:nvPr>
        </p:nvSpPr>
        <p:spPr>
          <a:xfrm>
            <a:off x="2145125" y="3213000"/>
            <a:ext cx="20700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u="sng">
                <a:solidFill>
                  <a:srgbClr val="FF0000"/>
                </a:solidFill>
                <a:latin typeface="Roboto Mono Medium"/>
                <a:ea typeface="Roboto Mono Medium"/>
                <a:cs typeface="Roboto Mono Medium"/>
                <a:sym typeface="Roboto Mono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HTML Reference</a:t>
            </a:r>
            <a:endParaRPr>
              <a:solidFill>
                <a:srgbClr val="FF0000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222" name="Google Shape;222;p22"/>
          <p:cNvSpPr txBox="1">
            <a:spLocks noGrp="1"/>
          </p:cNvSpPr>
          <p:nvPr>
            <p:ph type="body" idx="1"/>
          </p:nvPr>
        </p:nvSpPr>
        <p:spPr>
          <a:xfrm>
            <a:off x="6750775" y="2947375"/>
            <a:ext cx="19785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u="sng">
                <a:solidFill>
                  <a:srgbClr val="FF0000"/>
                </a:solidFill>
                <a:latin typeface="Roboto Mono Medium"/>
                <a:ea typeface="Roboto Mono Medium"/>
                <a:cs typeface="Roboto Mono Medium"/>
                <a:sym typeface="Roboto Mono Mediu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HTML Exercise</a:t>
            </a:r>
            <a:endParaRPr>
              <a:solidFill>
                <a:srgbClr val="FF0000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"/>
          <p:cNvSpPr txBox="1">
            <a:spLocks noGrp="1"/>
          </p:cNvSpPr>
          <p:nvPr>
            <p:ph type="title"/>
          </p:nvPr>
        </p:nvSpPr>
        <p:spPr>
          <a:xfrm>
            <a:off x="1293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th"/>
              <a:t>การใช้ Tryit-editor</a:t>
            </a:r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body" idx="1"/>
          </p:nvPr>
        </p:nvSpPr>
        <p:spPr>
          <a:xfrm>
            <a:off x="204425" y="918725"/>
            <a:ext cx="8770200" cy="31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ใช้ฝึก - ทดสอบ html / css / javascript ได้สะดวก รวดเร็ว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https://www.w3schools.com/html/tryit.asp?filename=tryhtml_basic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</p:txBody>
      </p:sp>
      <p:pic>
        <p:nvPicPr>
          <p:cNvPr id="229" name="Google Shape;229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7100" y="1564050"/>
            <a:ext cx="6659250" cy="2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3"/>
          <p:cNvSpPr/>
          <p:nvPr/>
        </p:nvSpPr>
        <p:spPr>
          <a:xfrm>
            <a:off x="3922800" y="1811975"/>
            <a:ext cx="3083700" cy="57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3"/>
          <p:cNvSpPr txBox="1"/>
          <p:nvPr/>
        </p:nvSpPr>
        <p:spPr>
          <a:xfrm>
            <a:off x="204425" y="4120525"/>
            <a:ext cx="63261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th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** เพิ่มเติม IDE online ที่น่าสนใจ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th" sz="12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https://www.slant.co/topics/1457/versus/~codesandbox_vs_repl-it_vs_codepen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"/>
          <p:cNvSpPr txBox="1">
            <a:spLocks noGrp="1"/>
          </p:cNvSpPr>
          <p:nvPr>
            <p:ph type="title"/>
          </p:nvPr>
        </p:nvSpPr>
        <p:spPr>
          <a:xfrm>
            <a:off x="1293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th"/>
              <a:t>Lab2 : การหาข้อมูล Tag</a:t>
            </a:r>
            <a:endParaRPr/>
          </a:p>
        </p:txBody>
      </p:sp>
      <p:sp>
        <p:nvSpPr>
          <p:cNvPr id="237" name="Google Shape;237;p24"/>
          <p:cNvSpPr txBox="1">
            <a:spLocks noGrp="1"/>
          </p:cNvSpPr>
          <p:nvPr>
            <p:ph type="body" idx="1"/>
          </p:nvPr>
        </p:nvSpPr>
        <p:spPr>
          <a:xfrm>
            <a:off x="204425" y="918725"/>
            <a:ext cx="8770200" cy="3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1. ค้นหาข้อมูลว่าแท็ก &lt;!doctype&gt; มีหน้าที่อะไร? (5 นาที)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2. ถ้าอยากให้มี tooltip ใน tag นั้นต้องใช้ attribute ใด? (3นาที)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	</a:t>
            </a:r>
            <a:r>
              <a:rPr lang="th" sz="1200" i="1">
                <a:solidFill>
                  <a:srgbClr val="999999"/>
                </a:solidFill>
              </a:rPr>
              <a:t>*tooltip คือข้อความเล็กๆ ที่แสดงเมื่อเลื่อน mouse ไปวางบนบริเวณที่ระบุ</a:t>
            </a:r>
            <a:endParaRPr sz="1200" i="1">
              <a:solidFill>
                <a:srgbClr val="99999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3. แท็ก &lt;b&gt;, &lt;i&gt; ต่างจาก &lt;strong&gt;, &lt;em&gt; หรือไม่ อย่างไร? (5 นาที)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4. หา tag ที่สามารถแสดงข้อความกลับหลังได้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	เช่น </a:t>
            </a:r>
            <a:r>
              <a:rPr lang="th" sz="1400" b="1">
                <a:latin typeface="Roboto Mono"/>
                <a:ea typeface="Roboto Mono"/>
                <a:cs typeface="Roboto Mono"/>
                <a:sym typeface="Roboto Mono"/>
              </a:rPr>
              <a:t>โปรแกรมเมอร์</a:t>
            </a:r>
            <a:r>
              <a:rPr lang="th"/>
              <a:t> แสดงเป็น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</p:txBody>
      </p:sp>
      <p:pic>
        <p:nvPicPr>
          <p:cNvPr id="238" name="Google Shape;23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0550" y="2382350"/>
            <a:ext cx="1076325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 txBox="1">
            <a:spLocks noGrp="1"/>
          </p:cNvSpPr>
          <p:nvPr>
            <p:ph type="title"/>
          </p:nvPr>
        </p:nvSpPr>
        <p:spPr>
          <a:xfrm>
            <a:off x="628650" y="2136530"/>
            <a:ext cx="7886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th"/>
              <a:t>Tags HTML ที่ควรรู้จัก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6"/>
          <p:cNvSpPr txBox="1">
            <a:spLocks noGrp="1"/>
          </p:cNvSpPr>
          <p:nvPr>
            <p:ph type="title"/>
          </p:nvPr>
        </p:nvSpPr>
        <p:spPr>
          <a:xfrm>
            <a:off x="1293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th"/>
              <a:t>Tag ที่ควรรู้จัก (1)</a:t>
            </a:r>
            <a:endParaRPr/>
          </a:p>
        </p:txBody>
      </p:sp>
      <p:sp>
        <p:nvSpPr>
          <p:cNvPr id="249" name="Google Shape;249;p26"/>
          <p:cNvSpPr txBox="1">
            <a:spLocks noGrp="1"/>
          </p:cNvSpPr>
          <p:nvPr>
            <p:ph type="body" idx="1"/>
          </p:nvPr>
        </p:nvSpPr>
        <p:spPr>
          <a:xfrm>
            <a:off x="204425" y="918725"/>
            <a:ext cx="8770200" cy="3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เกี่ยวกับ Text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https://www.w3schools.com/html/html_headings.asp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https://www.w3schools.com/html/html_paragraphs.asp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https://www.w3schools.com/html/html_formatting.asp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400">
                <a:solidFill>
                  <a:srgbClr val="CC0000"/>
                </a:solidFill>
              </a:rPr>
              <a:t>ตัวอักษรพิเศษ</a:t>
            </a:r>
            <a:endParaRPr sz="1400">
              <a:solidFill>
                <a:srgbClr val="CC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https://www.w3schools.com/html/html_entities.asp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จัดการ Style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https://www.w3schools.com/html/html_styles.asp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https://www.w3schools.com/html/html_colors.asp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สร้าง List (ลำดับรายการ)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https://www.w3schools.com/html/html_lists.asp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/>
              <a:t>สร้าง Table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https://www.w3schools.com/html/html_tables.asp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7"/>
          <p:cNvSpPr txBox="1">
            <a:spLocks noGrp="1"/>
          </p:cNvSpPr>
          <p:nvPr>
            <p:ph type="title"/>
          </p:nvPr>
        </p:nvSpPr>
        <p:spPr>
          <a:xfrm>
            <a:off x="1293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th"/>
              <a:t>Tag ที่ควรรู้จัก (2)</a:t>
            </a:r>
            <a:endParaRPr/>
          </a:p>
        </p:txBody>
      </p:sp>
      <p:sp>
        <p:nvSpPr>
          <p:cNvPr id="255" name="Google Shape;255;p27"/>
          <p:cNvSpPr txBox="1">
            <a:spLocks noGrp="1"/>
          </p:cNvSpPr>
          <p:nvPr>
            <p:ph type="body" idx="1"/>
          </p:nvPr>
        </p:nvSpPr>
        <p:spPr>
          <a:xfrm>
            <a:off x="204425" y="918725"/>
            <a:ext cx="4405800" cy="18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/>
              <a:t>จัดการ Image(ภาพ)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https://www.w3schools.com/html/html_images.asp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100"/>
              <a:t>** ข้อแตกต่างระหว่าง Attribute + หน่วยของขนาดใน html</a:t>
            </a:r>
            <a:endParaRPr sz="110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100"/>
              <a:t>&lt;img src=’logo.jpg’ width=”100” height=”100”&gt; กับ</a:t>
            </a:r>
            <a:endParaRPr sz="110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100"/>
              <a:t>&lt;img src=’logo.jpg  style = “width : 100px; height : 100;” &gt;</a:t>
            </a: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100"/>
              <a:t>** วางข้อความไล่ตั้งแต่ขอบบนของภาพได้โดย</a:t>
            </a: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100"/>
              <a:t>	&lt;img src=’logo.jpg’ style = “float:left / right”&gt;</a:t>
            </a: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 i="1" u="sng"/>
              <a:t>หน่วยขนาดที่ใช้ใน  HTML / CSS </a:t>
            </a:r>
            <a:endParaRPr sz="1400" i="1" u="sng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</p:txBody>
      </p:sp>
      <p:pic>
        <p:nvPicPr>
          <p:cNvPr id="256" name="Google Shape;256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4800" y="2728600"/>
            <a:ext cx="2305200" cy="17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62625" y="1313104"/>
            <a:ext cx="4058525" cy="3116896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7"/>
          <p:cNvSpPr/>
          <p:nvPr/>
        </p:nvSpPr>
        <p:spPr>
          <a:xfrm>
            <a:off x="4500125" y="918725"/>
            <a:ext cx="110100" cy="3679800"/>
          </a:xfrm>
          <a:prstGeom prst="bevel">
            <a:avLst>
              <a:gd name="adj" fmla="val 12500"/>
            </a:avLst>
          </a:prstGeom>
          <a:solidFill>
            <a:srgbClr val="76A5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7"/>
          <p:cNvSpPr/>
          <p:nvPr/>
        </p:nvSpPr>
        <p:spPr>
          <a:xfrm>
            <a:off x="635775" y="3763825"/>
            <a:ext cx="197100" cy="15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7"/>
          <p:cNvSpPr/>
          <p:nvPr/>
        </p:nvSpPr>
        <p:spPr>
          <a:xfrm>
            <a:off x="4704800" y="1722975"/>
            <a:ext cx="197100" cy="15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7"/>
          <p:cNvSpPr/>
          <p:nvPr/>
        </p:nvSpPr>
        <p:spPr>
          <a:xfrm>
            <a:off x="4704800" y="3026350"/>
            <a:ext cx="197100" cy="15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7"/>
          <p:cNvSpPr/>
          <p:nvPr/>
        </p:nvSpPr>
        <p:spPr>
          <a:xfrm>
            <a:off x="4704800" y="4145350"/>
            <a:ext cx="197100" cy="15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7"/>
          <p:cNvSpPr/>
          <p:nvPr/>
        </p:nvSpPr>
        <p:spPr>
          <a:xfrm>
            <a:off x="495900" y="1781825"/>
            <a:ext cx="197100" cy="15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8"/>
          <p:cNvSpPr txBox="1">
            <a:spLocks noGrp="1"/>
          </p:cNvSpPr>
          <p:nvPr>
            <p:ph type="title"/>
          </p:nvPr>
        </p:nvSpPr>
        <p:spPr>
          <a:xfrm>
            <a:off x="1293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th"/>
              <a:t>Tag ที่ควรรู้จัก (3)</a:t>
            </a:r>
            <a:endParaRPr/>
          </a:p>
        </p:txBody>
      </p:sp>
      <p:sp>
        <p:nvSpPr>
          <p:cNvPr id="269" name="Google Shape;269;p28"/>
          <p:cNvSpPr txBox="1">
            <a:spLocks noGrp="1"/>
          </p:cNvSpPr>
          <p:nvPr>
            <p:ph type="body" idx="1"/>
          </p:nvPr>
        </p:nvSpPr>
        <p:spPr>
          <a:xfrm>
            <a:off x="204425" y="918725"/>
            <a:ext cx="8770200" cy="3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/>
              <a:t>จัดการ Link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https://www.w3schools.com/html/html_links.asp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สร้าง Block / inline ( &lt;div&gt; / &lt;span&gt; 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https://www.w3schools.com/html/html_blocks.asp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Attributes ของ HTML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https://www.w3schools.com/tags/ref_attributes.asp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 txBox="1">
            <a:spLocks noGrp="1"/>
          </p:cNvSpPr>
          <p:nvPr>
            <p:ph type="title"/>
          </p:nvPr>
        </p:nvSpPr>
        <p:spPr>
          <a:xfrm>
            <a:off x="1293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th"/>
              <a:t>การอ้างอิง location</a:t>
            </a:r>
            <a:endParaRPr/>
          </a:p>
        </p:txBody>
      </p:sp>
      <p:sp>
        <p:nvSpPr>
          <p:cNvPr id="275" name="Google Shape;275;p29"/>
          <p:cNvSpPr txBox="1">
            <a:spLocks noGrp="1"/>
          </p:cNvSpPr>
          <p:nvPr>
            <p:ph type="body" idx="1"/>
          </p:nvPr>
        </p:nvSpPr>
        <p:spPr>
          <a:xfrm>
            <a:off x="204425" y="918725"/>
            <a:ext cx="8770200" cy="3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>
                <a:solidFill>
                  <a:srgbClr val="FF00FF"/>
                </a:solidFill>
              </a:rPr>
              <a:t>/</a:t>
            </a:r>
            <a:r>
              <a:rPr lang="th"/>
              <a:t> คือ โฟลเดอร์ราก (root ของ website)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	เช่น </a:t>
            </a:r>
            <a:r>
              <a:rPr lang="th">
                <a:solidFill>
                  <a:srgbClr val="FF00FF"/>
                </a:solidFill>
              </a:rPr>
              <a:t>/images</a:t>
            </a:r>
            <a:r>
              <a:rPr lang="th"/>
              <a:t> </a:t>
            </a:r>
            <a:endParaRPr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คือ โฟลเดอร์ image ที่อยู่ใน root directory (/)</a:t>
            </a:r>
            <a:endParaRPr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>
                <a:solidFill>
                  <a:srgbClr val="FF00FF"/>
                </a:solidFill>
              </a:rPr>
              <a:t>../</a:t>
            </a:r>
            <a:r>
              <a:rPr lang="th"/>
              <a:t> คือ โฟลเดอร์ลำดับบน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	เช่น ../../menu.html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คือ ไฟล์ menu.html ที่อยู่ในโฟลเดอร์ที่ย้อนขึ้นไป 2 ลำดับ 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>
                <a:solidFill>
                  <a:srgbClr val="FF00FF"/>
                </a:solidFill>
              </a:rPr>
              <a:t>./</a:t>
            </a:r>
            <a:r>
              <a:rPr lang="th"/>
              <a:t> คือ โฟลเดอร์ปัจจุบัน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	เช่น ./friend.html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	คือ ไฟล์ friend.html ที่อยู่ในโฟลเดอร์เดียวกัน (กับไฟล์ html ตัวปัจจุบัน)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"/>
          <p:cNvSpPr txBox="1">
            <a:spLocks noGrp="1"/>
          </p:cNvSpPr>
          <p:nvPr>
            <p:ph type="title"/>
          </p:nvPr>
        </p:nvSpPr>
        <p:spPr>
          <a:xfrm>
            <a:off x="1293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th"/>
              <a:t>Outline</a:t>
            </a:r>
            <a:endParaRPr/>
          </a:p>
        </p:txBody>
      </p:sp>
      <p:sp>
        <p:nvSpPr>
          <p:cNvPr id="70" name="Google Shape;70;p3"/>
          <p:cNvSpPr txBox="1">
            <a:spLocks noGrp="1"/>
          </p:cNvSpPr>
          <p:nvPr>
            <p:ph type="body" idx="2"/>
          </p:nvPr>
        </p:nvSpPr>
        <p:spPr>
          <a:xfrm>
            <a:off x="4629150" y="884900"/>
            <a:ext cx="4345800" cy="381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/>
              <a:t>github + github.io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th"/>
              <a:t>media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/>
              <a:t>audio + video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th"/>
              <a:t>style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/>
              <a:t>div + span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/>
              <a:t>HTML5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</a:pPr>
            <a:r>
              <a:rPr lang="th"/>
              <a:t>	</a:t>
            </a:r>
            <a:endParaRPr/>
          </a:p>
        </p:txBody>
      </p:sp>
      <p:sp>
        <p:nvSpPr>
          <p:cNvPr id="71" name="Google Shape;71;p3"/>
          <p:cNvSpPr txBox="1">
            <a:spLocks noGrp="1"/>
          </p:cNvSpPr>
          <p:nvPr>
            <p:ph type="body" idx="1"/>
          </p:nvPr>
        </p:nvSpPr>
        <p:spPr>
          <a:xfrm>
            <a:off x="205150" y="884900"/>
            <a:ext cx="4245900" cy="381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/>
              <a:t>แนะนำตัว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/>
              <a:t>แหล่งอ้างอิง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/>
              <a:t>ระบบ WWW</a:t>
            </a:r>
            <a:endParaRPr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/>
              <a:t>ที่มา, การทำงาน</a:t>
            </a:r>
            <a:endParaRPr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/>
              <a:t>HTML, HTTP และ URL 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/>
              <a:t>รูปแบบ tag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th"/>
              <a:t>tag พื้นฐาน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/>
              <a:t>image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th"/>
              <a:t>a link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/>
              <a:t>list + table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/>
              <a:t>form 2.0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>
            <a:spLocks noGrp="1"/>
          </p:cNvSpPr>
          <p:nvPr>
            <p:ph type="title"/>
          </p:nvPr>
        </p:nvSpPr>
        <p:spPr>
          <a:xfrm>
            <a:off x="1293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th" u="sng">
                <a:solidFill>
                  <a:schemeClr val="hlink"/>
                </a:solidFill>
                <a:hlinkClick r:id="rId3"/>
              </a:rPr>
              <a:t>HTML Form</a:t>
            </a:r>
            <a:endParaRPr/>
          </a:p>
        </p:txBody>
      </p:sp>
      <p:sp>
        <p:nvSpPr>
          <p:cNvPr id="281" name="Google Shape;281;p30"/>
          <p:cNvSpPr txBox="1">
            <a:spLocks noGrp="1"/>
          </p:cNvSpPr>
          <p:nvPr>
            <p:ph type="body" idx="1"/>
          </p:nvPr>
        </p:nvSpPr>
        <p:spPr>
          <a:xfrm>
            <a:off x="204425" y="918725"/>
            <a:ext cx="87702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Form เป็น UI เพื่อรับ input จาก html ส่งให้ server หรือ script ประมวลผล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 *** โดย attribute ที่สำคัญคือ name และ value ***</a:t>
            </a:r>
            <a:endParaRPr/>
          </a:p>
        </p:txBody>
      </p:sp>
      <p:pic>
        <p:nvPicPr>
          <p:cNvPr id="282" name="Google Shape;282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5825" y="1792700"/>
            <a:ext cx="5972199" cy="18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0"/>
          <p:cNvSpPr txBox="1"/>
          <p:nvPr/>
        </p:nvSpPr>
        <p:spPr>
          <a:xfrm>
            <a:off x="6796550" y="4253400"/>
            <a:ext cx="21537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700" b="0" i="1" u="none" strike="noStrike" cap="none">
                <a:solidFill>
                  <a:schemeClr val="dk1"/>
                </a:solidFill>
                <a:latin typeface="Trirong"/>
                <a:ea typeface="Trirong"/>
                <a:cs typeface="Trirong"/>
                <a:sym typeface="Trirong"/>
              </a:rPr>
              <a:t>Credit &amp; References : </a:t>
            </a:r>
            <a:endParaRPr sz="700" b="0" i="1" u="none" strike="noStrike" cap="none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 sz="700" b="0" i="1" u="sng" strike="noStrike" cap="none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</a:rPr>
              <a:t>https://www.w3schools.com/html/html_forms.asp</a:t>
            </a:r>
            <a:endParaRPr sz="700" b="0" i="1" u="sng" strike="noStrike" cap="none">
              <a:solidFill>
                <a:srgbClr val="0563C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0"/>
          <p:cNvSpPr/>
          <p:nvPr/>
        </p:nvSpPr>
        <p:spPr>
          <a:xfrm rot="10800000" flipH="1">
            <a:off x="3456350" y="2524200"/>
            <a:ext cx="135900" cy="146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0"/>
          <p:cNvSpPr/>
          <p:nvPr/>
        </p:nvSpPr>
        <p:spPr>
          <a:xfrm rot="10800000" flipH="1">
            <a:off x="2064000" y="3229700"/>
            <a:ext cx="216300" cy="254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0"/>
          <p:cNvSpPr txBox="1">
            <a:spLocks noGrp="1"/>
          </p:cNvSpPr>
          <p:nvPr>
            <p:ph type="body" idx="1"/>
          </p:nvPr>
        </p:nvSpPr>
        <p:spPr>
          <a:xfrm>
            <a:off x="1139100" y="3512700"/>
            <a:ext cx="4729200" cy="10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 i="1">
                <a:solidFill>
                  <a:srgbClr val="6AA84F"/>
                </a:solidFill>
              </a:rPr>
              <a:t>ข้อมูลที่ส่งเมื่อกดปุ่ม submit คือ</a:t>
            </a:r>
            <a:endParaRPr sz="1400" i="1">
              <a:solidFill>
                <a:srgbClr val="6AA84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 b="1">
                <a:solidFill>
                  <a:srgbClr val="6AA84F"/>
                </a:solidFill>
                <a:latin typeface="Fira Code"/>
                <a:ea typeface="Fira Code"/>
                <a:cs typeface="Fira Code"/>
                <a:sym typeface="Fira Code"/>
              </a:rPr>
              <a:t>firstname = “Mickey”</a:t>
            </a:r>
            <a:endParaRPr sz="1400" b="1">
              <a:solidFill>
                <a:srgbClr val="6AA84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 b="1">
                <a:solidFill>
                  <a:srgbClr val="6AA84F"/>
                </a:solidFill>
                <a:latin typeface="Fira Code"/>
                <a:ea typeface="Fira Code"/>
                <a:cs typeface="Fira Code"/>
                <a:sym typeface="Fira Code"/>
              </a:rPr>
              <a:t>lastname = “Mouse”</a:t>
            </a:r>
            <a:endParaRPr sz="1400" b="1">
              <a:solidFill>
                <a:srgbClr val="6AA84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 i="1">
                <a:solidFill>
                  <a:srgbClr val="6AA84F"/>
                </a:solidFill>
              </a:rPr>
              <a:t>** script ที่รับข้อมูลนี้ไปทำงานต่อคือ /action_page.php **</a:t>
            </a:r>
            <a:endParaRPr sz="1400" i="1">
              <a:solidFill>
                <a:srgbClr val="6AA84F"/>
              </a:solidFill>
            </a:endParaRPr>
          </a:p>
        </p:txBody>
      </p:sp>
      <p:sp>
        <p:nvSpPr>
          <p:cNvPr id="287" name="Google Shape;287;p30"/>
          <p:cNvSpPr txBox="1">
            <a:spLocks noGrp="1"/>
          </p:cNvSpPr>
          <p:nvPr>
            <p:ph type="body" idx="1"/>
          </p:nvPr>
        </p:nvSpPr>
        <p:spPr>
          <a:xfrm>
            <a:off x="3310100" y="2139413"/>
            <a:ext cx="6729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200" i="1">
                <a:solidFill>
                  <a:srgbClr val="FF9900"/>
                </a:solidFill>
                <a:highlight>
                  <a:srgbClr val="00FFFF"/>
                </a:highlight>
              </a:rPr>
              <a:t>name</a:t>
            </a:r>
            <a:endParaRPr sz="1200" i="1">
              <a:solidFill>
                <a:srgbClr val="FF9900"/>
              </a:solidFill>
              <a:highlight>
                <a:srgbClr val="00FFFF"/>
              </a:highlight>
            </a:endParaRPr>
          </a:p>
        </p:txBody>
      </p:sp>
      <p:sp>
        <p:nvSpPr>
          <p:cNvPr id="288" name="Google Shape;288;p30"/>
          <p:cNvSpPr txBox="1">
            <a:spLocks noGrp="1"/>
          </p:cNvSpPr>
          <p:nvPr>
            <p:ph type="body" idx="1"/>
          </p:nvPr>
        </p:nvSpPr>
        <p:spPr>
          <a:xfrm>
            <a:off x="4886775" y="2139413"/>
            <a:ext cx="6729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200" i="1">
                <a:solidFill>
                  <a:srgbClr val="FF9900"/>
                </a:solidFill>
                <a:highlight>
                  <a:srgbClr val="00FFFF"/>
                </a:highlight>
              </a:rPr>
              <a:t>value</a:t>
            </a:r>
            <a:endParaRPr sz="1200" i="1">
              <a:solidFill>
                <a:srgbClr val="FF9900"/>
              </a:solidFill>
              <a:highlight>
                <a:srgbClr val="00FFFF"/>
              </a:highlight>
            </a:endParaRPr>
          </a:p>
        </p:txBody>
      </p:sp>
      <p:sp>
        <p:nvSpPr>
          <p:cNvPr id="289" name="Google Shape;289;p30"/>
          <p:cNvSpPr/>
          <p:nvPr/>
        </p:nvSpPr>
        <p:spPr>
          <a:xfrm rot="10800000" flipH="1">
            <a:off x="5065600" y="2513013"/>
            <a:ext cx="135900" cy="146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27249" y="1703750"/>
            <a:ext cx="1771650" cy="18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0"/>
          <p:cNvSpPr/>
          <p:nvPr/>
        </p:nvSpPr>
        <p:spPr>
          <a:xfrm rot="-5400000" flipH="1">
            <a:off x="6504488" y="2695650"/>
            <a:ext cx="216300" cy="254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1"/>
          <p:cNvSpPr txBox="1">
            <a:spLocks noGrp="1"/>
          </p:cNvSpPr>
          <p:nvPr>
            <p:ph type="title"/>
          </p:nvPr>
        </p:nvSpPr>
        <p:spPr>
          <a:xfrm>
            <a:off x="1293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th"/>
              <a:t>Lab3 : Form</a:t>
            </a:r>
            <a:endParaRPr/>
          </a:p>
        </p:txBody>
      </p:sp>
      <p:sp>
        <p:nvSpPr>
          <p:cNvPr id="297" name="Google Shape;297;p31"/>
          <p:cNvSpPr txBox="1">
            <a:spLocks noGrp="1"/>
          </p:cNvSpPr>
          <p:nvPr>
            <p:ph type="body" idx="1"/>
          </p:nvPr>
        </p:nvSpPr>
        <p:spPr>
          <a:xfrm>
            <a:off x="204425" y="918725"/>
            <a:ext cx="8770200" cy="3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/>
              <a:t>1. ทำแบบฟอร์มสั่ง pizza ดังรูป  (</a:t>
            </a:r>
            <a:r>
              <a:rPr lang="th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https://opentechschool.github.io/python-flask/core/forms.html</a:t>
            </a:r>
            <a:r>
              <a:rPr lang="th"/>
              <a:t>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</p:txBody>
      </p:sp>
      <p:pic>
        <p:nvPicPr>
          <p:cNvPr id="298" name="Google Shape;298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3800" y="1375925"/>
            <a:ext cx="4015525" cy="297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2"/>
          <p:cNvSpPr txBox="1">
            <a:spLocks noGrp="1"/>
          </p:cNvSpPr>
          <p:nvPr>
            <p:ph type="title"/>
          </p:nvPr>
        </p:nvSpPr>
        <p:spPr>
          <a:xfrm>
            <a:off x="628650" y="2136530"/>
            <a:ext cx="7886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th"/>
              <a:t>ติดตั้งและใช้งาน VSCode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"/>
          <p:cNvSpPr txBox="1">
            <a:spLocks noGrp="1"/>
          </p:cNvSpPr>
          <p:nvPr>
            <p:ph type="title"/>
          </p:nvPr>
        </p:nvSpPr>
        <p:spPr>
          <a:xfrm>
            <a:off x="1293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th"/>
              <a:t>IDE &amp; VSCode</a:t>
            </a:r>
            <a:endParaRPr/>
          </a:p>
        </p:txBody>
      </p:sp>
      <p:sp>
        <p:nvSpPr>
          <p:cNvPr id="309" name="Google Shape;309;p33"/>
          <p:cNvSpPr txBox="1">
            <a:spLocks noGrp="1"/>
          </p:cNvSpPr>
          <p:nvPr>
            <p:ph type="body" idx="1"/>
          </p:nvPr>
        </p:nvSpPr>
        <p:spPr>
          <a:xfrm>
            <a:off x="204425" y="918725"/>
            <a:ext cx="8770200" cy="3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/>
              <a:t>IDE (Integrated Development Environment)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/>
              <a:t>   คือ Text Editor ที่ใช้เขียน Code โดยมีเครื่องมือและสิ่งอำนวยความสะดวกต่างๆ ที่ช่วยในการพัฒนาโปรแกรมมาพร้อมในตัว</a:t>
            </a:r>
            <a:endParaRPr sz="140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/>
              <a:t>VSCode คือ IDE ตัวหนึ่งที่ได้รับความนิยมสูงในการเขียน Code เนื่องจาก 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/>
              <a:t>	- Microsoft เป็นผู้พัฒนาเอง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/>
              <a:t>	- มี Extension ให้เลือกมาก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/>
              <a:t>	- Open source และ ฟรี!!!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/>
              <a:t>download VSCode ได้ที่ </a:t>
            </a:r>
            <a:r>
              <a:rPr lang="th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https://code.visualstudio.com/Download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/>
              <a:t>ตัวเลือก IDE อื่นที่น่าสนใจ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/>
              <a:t>	- </a:t>
            </a:r>
            <a:r>
              <a:rPr lang="th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https://pypl.github.io/IDE.html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/>
              <a:t>	- Atom, Sublime, Notepad++</a:t>
            </a:r>
            <a:endParaRPr sz="1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>
            <a:off x="1293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th"/>
              <a:t>หน้าจอ VSCode</a:t>
            </a:r>
            <a:endParaRPr/>
          </a:p>
        </p:txBody>
      </p:sp>
      <p:pic>
        <p:nvPicPr>
          <p:cNvPr id="315" name="Google Shape;315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3375" y="940975"/>
            <a:ext cx="5328949" cy="3656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"/>
          <p:cNvSpPr txBox="1">
            <a:spLocks noGrp="1"/>
          </p:cNvSpPr>
          <p:nvPr>
            <p:ph type="title"/>
          </p:nvPr>
        </p:nvSpPr>
        <p:spPr>
          <a:xfrm>
            <a:off x="1293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th"/>
              <a:t>ปุ่มคีย์ลัดที่ใช้บ่อยใน VSCode</a:t>
            </a:r>
            <a:endParaRPr/>
          </a:p>
        </p:txBody>
      </p:sp>
      <p:pic>
        <p:nvPicPr>
          <p:cNvPr id="321" name="Google Shape;321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925" y="934600"/>
            <a:ext cx="2694024" cy="358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5"/>
          <p:cNvPicPr preferRelativeResize="0"/>
          <p:nvPr/>
        </p:nvPicPr>
        <p:blipFill rotWithShape="1">
          <a:blip r:embed="rId4">
            <a:alphaModFix/>
          </a:blip>
          <a:srcRect r="9722"/>
          <a:stretch/>
        </p:blipFill>
        <p:spPr>
          <a:xfrm>
            <a:off x="3058500" y="934600"/>
            <a:ext cx="3178551" cy="260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88925" y="934600"/>
            <a:ext cx="2665750" cy="230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5"/>
          <p:cNvSpPr/>
          <p:nvPr/>
        </p:nvSpPr>
        <p:spPr>
          <a:xfrm>
            <a:off x="114425" y="3643025"/>
            <a:ext cx="197100" cy="15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5"/>
          <p:cNvSpPr/>
          <p:nvPr/>
        </p:nvSpPr>
        <p:spPr>
          <a:xfrm>
            <a:off x="114425" y="2365100"/>
            <a:ext cx="197100" cy="15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5"/>
          <p:cNvSpPr/>
          <p:nvPr/>
        </p:nvSpPr>
        <p:spPr>
          <a:xfrm>
            <a:off x="114425" y="3960925"/>
            <a:ext cx="197100" cy="15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5"/>
          <p:cNvSpPr/>
          <p:nvPr/>
        </p:nvSpPr>
        <p:spPr>
          <a:xfrm>
            <a:off x="114425" y="1716600"/>
            <a:ext cx="197100" cy="15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5"/>
          <p:cNvSpPr/>
          <p:nvPr/>
        </p:nvSpPr>
        <p:spPr>
          <a:xfrm>
            <a:off x="2962750" y="2365100"/>
            <a:ext cx="197100" cy="15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5"/>
          <p:cNvSpPr/>
          <p:nvPr/>
        </p:nvSpPr>
        <p:spPr>
          <a:xfrm>
            <a:off x="2962750" y="1277900"/>
            <a:ext cx="197100" cy="15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5"/>
          <p:cNvSpPr/>
          <p:nvPr/>
        </p:nvSpPr>
        <p:spPr>
          <a:xfrm>
            <a:off x="6173450" y="1176175"/>
            <a:ext cx="197100" cy="15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5"/>
          <p:cNvSpPr/>
          <p:nvPr/>
        </p:nvSpPr>
        <p:spPr>
          <a:xfrm>
            <a:off x="6173450" y="1436900"/>
            <a:ext cx="197100" cy="15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6"/>
          <p:cNvSpPr txBox="1">
            <a:spLocks noGrp="1"/>
          </p:cNvSpPr>
          <p:nvPr>
            <p:ph type="title"/>
          </p:nvPr>
        </p:nvSpPr>
        <p:spPr>
          <a:xfrm>
            <a:off x="628650" y="2136530"/>
            <a:ext cx="7886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th"/>
              <a:t>HTML 5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7"/>
          <p:cNvSpPr txBox="1">
            <a:spLocks noGrp="1"/>
          </p:cNvSpPr>
          <p:nvPr>
            <p:ph type="title"/>
          </p:nvPr>
        </p:nvSpPr>
        <p:spPr>
          <a:xfrm>
            <a:off x="1293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th"/>
              <a:t>HTML5</a:t>
            </a:r>
            <a:endParaRPr/>
          </a:p>
        </p:txBody>
      </p:sp>
      <p:sp>
        <p:nvSpPr>
          <p:cNvPr id="342" name="Google Shape;342;p37"/>
          <p:cNvSpPr txBox="1">
            <a:spLocks noGrp="1"/>
          </p:cNvSpPr>
          <p:nvPr>
            <p:ph type="body" idx="1"/>
          </p:nvPr>
        </p:nvSpPr>
        <p:spPr>
          <a:xfrm>
            <a:off x="373800" y="1049975"/>
            <a:ext cx="8770200" cy="3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มีอะไรเพิ่มใน HTML5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https://html.com/html5/#New_Features_in_HTML5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https://www.w3schools.com/html/html5_new_elements.asp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HTML 5.2 (2017) คือ version ล่าสุด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https://en.wikipedia.org/wiki/HTML5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ข้อมูลของ HTML5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https://www.w3schools.com/html/html5_intro.asp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8"/>
          <p:cNvSpPr txBox="1">
            <a:spLocks noGrp="1"/>
          </p:cNvSpPr>
          <p:nvPr>
            <p:ph type="title"/>
          </p:nvPr>
        </p:nvSpPr>
        <p:spPr>
          <a:xfrm>
            <a:off x="1293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th"/>
              <a:t>Tag HTML5 ที่ควรรู้ </a:t>
            </a:r>
            <a:endParaRPr/>
          </a:p>
        </p:txBody>
      </p:sp>
      <p:sp>
        <p:nvSpPr>
          <p:cNvPr id="348" name="Google Shape;348;p38"/>
          <p:cNvSpPr txBox="1">
            <a:spLocks noGrp="1"/>
          </p:cNvSpPr>
          <p:nvPr>
            <p:ph type="body" idx="1"/>
          </p:nvPr>
        </p:nvSpPr>
        <p:spPr>
          <a:xfrm>
            <a:off x="204425" y="918725"/>
            <a:ext cx="8770200" cy="3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Semantic section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https://www.w3schools.com/html/html5_semantic_elements.asp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Responsive (ตั้งค่า viewport)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https://www.w3schools.com/html/html5_syntax.asp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https://www.w3schools.com/html/html_responsive.asp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9"/>
          <p:cNvSpPr txBox="1">
            <a:spLocks noGrp="1"/>
          </p:cNvSpPr>
          <p:nvPr>
            <p:ph type="title"/>
          </p:nvPr>
        </p:nvSpPr>
        <p:spPr>
          <a:xfrm>
            <a:off x="1293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th"/>
              <a:t>Appendix : Free resources</a:t>
            </a:r>
            <a:endParaRPr/>
          </a:p>
        </p:txBody>
      </p:sp>
      <p:sp>
        <p:nvSpPr>
          <p:cNvPr id="354" name="Google Shape;354;p39"/>
          <p:cNvSpPr txBox="1">
            <a:spLocks noGrp="1"/>
          </p:cNvSpPr>
          <p:nvPr>
            <p:ph type="body" idx="1"/>
          </p:nvPr>
        </p:nvSpPr>
        <p:spPr>
          <a:xfrm>
            <a:off x="204425" y="918725"/>
            <a:ext cx="8770200" cy="3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รูปภาพฟรี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https://www.pexels.com/discover/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https://unsplash.com/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Icon ฟรี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https://freeicons.io/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https://fontawesome.com/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"/>
          <p:cNvSpPr txBox="1">
            <a:spLocks noGrp="1"/>
          </p:cNvSpPr>
          <p:nvPr>
            <p:ph type="title"/>
          </p:nvPr>
        </p:nvSpPr>
        <p:spPr>
          <a:xfrm>
            <a:off x="1293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th"/>
              <a:t>แนะนำตัวผู้สอน</a:t>
            </a:r>
            <a:endParaRPr/>
          </a:p>
        </p:txBody>
      </p:sp>
      <p:sp>
        <p:nvSpPr>
          <p:cNvPr id="77" name="Google Shape;77;p4"/>
          <p:cNvSpPr txBox="1">
            <a:spLocks noGrp="1"/>
          </p:cNvSpPr>
          <p:nvPr>
            <p:ph type="body" idx="1"/>
          </p:nvPr>
        </p:nvSpPr>
        <p:spPr>
          <a:xfrm>
            <a:off x="5763050" y="968925"/>
            <a:ext cx="3203100" cy="36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ชื่อ รัชพงศ์ ตันติภัณฑรักษ์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ชื่อเล่น พี่เจียง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 b="1"/>
              <a:t>ประวัติการทำงาน : </a:t>
            </a:r>
            <a:endParaRPr sz="14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/>
              <a:t>Ast. IT Mgr.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/>
              <a:t>System admin.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/>
              <a:t>IT instructor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 b="1"/>
              <a:t>การศึกษา :</a:t>
            </a:r>
            <a:endParaRPr sz="14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/>
              <a:t>ปริญญาตรี : </a:t>
            </a:r>
            <a:endParaRPr sz="140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/>
              <a:t>Business Computer, RSU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/>
              <a:t>ปริญญาโท :</a:t>
            </a:r>
            <a:endParaRPr sz="140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/>
              <a:t>Computer Science, TU</a:t>
            </a:r>
            <a:endParaRPr sz="140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/>
              <a:t>(เหรียญ ดร.แถบ)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</p:txBody>
      </p:sp>
      <p:pic>
        <p:nvPicPr>
          <p:cNvPr id="78" name="Google Shape;78;p4"/>
          <p:cNvPicPr preferRelativeResize="0"/>
          <p:nvPr/>
        </p:nvPicPr>
        <p:blipFill rotWithShape="1">
          <a:blip r:embed="rId3">
            <a:alphaModFix/>
          </a:blip>
          <a:srcRect l="9861"/>
          <a:stretch/>
        </p:blipFill>
        <p:spPr>
          <a:xfrm>
            <a:off x="401975" y="968988"/>
            <a:ext cx="5057551" cy="365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0"/>
          <p:cNvSpPr txBox="1">
            <a:spLocks noGrp="1"/>
          </p:cNvSpPr>
          <p:nvPr>
            <p:ph type="title"/>
          </p:nvPr>
        </p:nvSpPr>
        <p:spPr>
          <a:xfrm>
            <a:off x="1293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th"/>
              <a:t>Appendix : W3S ที่ควรอ่านเพิ่มเติม</a:t>
            </a:r>
            <a:endParaRPr/>
          </a:p>
        </p:txBody>
      </p:sp>
      <p:sp>
        <p:nvSpPr>
          <p:cNvPr id="360" name="Google Shape;360;p40"/>
          <p:cNvSpPr txBox="1">
            <a:spLocks noGrp="1"/>
          </p:cNvSpPr>
          <p:nvPr>
            <p:ph type="body" idx="1"/>
          </p:nvPr>
        </p:nvSpPr>
        <p:spPr>
          <a:xfrm>
            <a:off x="204425" y="918725"/>
            <a:ext cx="8770200" cy="3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/>
              <a:t>HTML CSS :  </a:t>
            </a:r>
            <a:r>
              <a:rPr lang="th" sz="1400" u="sng">
                <a:solidFill>
                  <a:schemeClr val="hlink"/>
                </a:solidFill>
                <a:hlinkClick r:id="rId3"/>
              </a:rPr>
              <a:t>https://www.w3schools.com/html/html_css.asp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/>
              <a:t>HTML Block : </a:t>
            </a:r>
            <a:r>
              <a:rPr lang="th" sz="1400" u="sng">
                <a:solidFill>
                  <a:schemeClr val="hlink"/>
                </a:solidFill>
                <a:hlinkClick r:id="rId4"/>
              </a:rPr>
              <a:t>https://www.w3schools.com/html/html_blocks.asp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/>
              <a:t>HTML Classes : </a:t>
            </a:r>
            <a:r>
              <a:rPr lang="th" sz="1400" u="sng">
                <a:solidFill>
                  <a:schemeClr val="hlink"/>
                </a:solidFill>
                <a:hlinkClick r:id="rId5"/>
              </a:rPr>
              <a:t>https://www.w3schools.com/html/html_classes.asp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/>
              <a:t>HTML id : </a:t>
            </a:r>
            <a:r>
              <a:rPr lang="th" sz="1400" u="sng">
                <a:solidFill>
                  <a:schemeClr val="hlink"/>
                </a:solidFill>
                <a:hlinkClick r:id="rId6"/>
              </a:rPr>
              <a:t>https://www.w3schools.com/html/html_id.asp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/>
              <a:t>HTML script : </a:t>
            </a:r>
            <a:r>
              <a:rPr lang="th" sz="1400" u="sng">
                <a:solidFill>
                  <a:schemeClr val="hlink"/>
                </a:solidFill>
                <a:hlinkClick r:id="rId7"/>
              </a:rPr>
              <a:t>https://www.w3schools.com/html/html_scripts.asp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/>
              <a:t>HTML Layout : </a:t>
            </a:r>
            <a:r>
              <a:rPr lang="th" sz="1400" u="sng">
                <a:solidFill>
                  <a:schemeClr val="hlink"/>
                </a:solidFill>
                <a:hlinkClick r:id="rId8"/>
              </a:rPr>
              <a:t>https://www.w3schools.com/html/html_layout.asp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/>
              <a:t>Fonts : 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 u="sng">
                <a:solidFill>
                  <a:schemeClr val="hlink"/>
                </a:solidFill>
                <a:hlinkClick r:id="rId9"/>
              </a:rPr>
              <a:t>https://www.w3schools.com/cssref/css_websafe_fonts.asp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 u="sng">
                <a:solidFill>
                  <a:schemeClr val="hlink"/>
                </a:solidFill>
                <a:hlinkClick r:id="rId10"/>
              </a:rPr>
              <a:t>https://www.w3schools.com/css/css_font.asp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 u="sng">
                <a:solidFill>
                  <a:schemeClr val="hlink"/>
                </a:solidFill>
                <a:hlinkClick r:id="rId11"/>
              </a:rPr>
              <a:t>https://www.w3schools.com/howto/howto_google_fonts.asp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1"/>
          <p:cNvSpPr txBox="1">
            <a:spLocks noGrp="1"/>
          </p:cNvSpPr>
          <p:nvPr>
            <p:ph type="title"/>
          </p:nvPr>
        </p:nvSpPr>
        <p:spPr>
          <a:xfrm>
            <a:off x="1293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th"/>
              <a:t>Homework #1 </a:t>
            </a:r>
            <a:endParaRPr/>
          </a:p>
        </p:txBody>
      </p:sp>
      <p:sp>
        <p:nvSpPr>
          <p:cNvPr id="366" name="Google Shape;366;p41"/>
          <p:cNvSpPr txBox="1">
            <a:spLocks noGrp="1"/>
          </p:cNvSpPr>
          <p:nvPr>
            <p:ph type="body" idx="1"/>
          </p:nvPr>
        </p:nvSpPr>
        <p:spPr>
          <a:xfrm>
            <a:off x="204425" y="918725"/>
            <a:ext cx="8770200" cy="3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1. สร้างหน้า index.html เป็น homepage </a:t>
            </a:r>
            <a:endParaRPr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/>
              <a:t>- มีภาพที่แสดงความเป็นตัวเอง และ motto ประจำตัว</a:t>
            </a:r>
            <a:endParaRPr sz="140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/>
              <a:t>- มี link เข้าสู่หน้า profile และ friend 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2. สร้างหน้า profile.html เพื่อแสดงประวัติตัวเอง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/>
              <a:t>	- มีรูปตัวเอง / avatar และข้อมูลเบื้องต้น เช่น</a:t>
            </a:r>
            <a:endParaRPr sz="1400"/>
          </a:p>
          <a:p>
            <a:pPr marL="45720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/>
              <a:t>- ชื่อ-นามสกุล,​ ชื่อเล่น, ชื่อกลุ่ม,​ ภูมิลำเนา, </a:t>
            </a:r>
            <a:endParaRPr sz="1400"/>
          </a:p>
          <a:p>
            <a:pPr marL="45720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/>
              <a:t>- ความถนัด, งานอดิเรกที่ชอบ (ให้มีภาพประกอบด้วย)</a:t>
            </a:r>
            <a:endParaRPr sz="14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/>
              <a:t>- มี link ไปยัง 2 หน้าที่เหลือ (index.html + friends.html)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3. สร้าง friends.html เพื่อแสดงรายชื่อเพื่อนใน codecamp#5 ทั้งหมด</a:t>
            </a:r>
            <a:endParaRPr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/>
              <a:t>- ชื่อ-นามสกุล,​ ชื่อเล่น,เลขที่, ชื่อกลุ่ม,​ เบอร์โทร, site(github.io) </a:t>
            </a:r>
            <a:endParaRPr sz="14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400"/>
              <a:t>- มี link ไปยัง 2 หน้าที่เหลือ (index.html + profile.html)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4. เมื่อเรียบร้อยแล้ว ให้ส่ง web site นี้ขึ้น github.io ของตัวเอง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2"/>
          <p:cNvSpPr txBox="1">
            <a:spLocks noGrp="1"/>
          </p:cNvSpPr>
          <p:nvPr>
            <p:ph type="title"/>
          </p:nvPr>
        </p:nvSpPr>
        <p:spPr>
          <a:xfrm>
            <a:off x="1293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/>
              <a:t>Homework #2</a:t>
            </a:r>
            <a:endParaRPr/>
          </a:p>
        </p:txBody>
      </p:sp>
      <p:sp>
        <p:nvSpPr>
          <p:cNvPr id="372" name="Google Shape;372;p42"/>
          <p:cNvSpPr txBox="1">
            <a:spLocks noGrp="1"/>
          </p:cNvSpPr>
          <p:nvPr>
            <p:ph type="body" idx="1"/>
          </p:nvPr>
        </p:nvSpPr>
        <p:spPr>
          <a:xfrm>
            <a:off x="204425" y="918725"/>
            <a:ext cx="4989900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ให้สร้าง form ชื่อ booking.html โดยมีหน้าตาดังรูป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</p:txBody>
      </p:sp>
      <p:pic>
        <p:nvPicPr>
          <p:cNvPr id="373" name="Google Shape;373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8173" y="1273588"/>
            <a:ext cx="3226075" cy="310357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2"/>
          <p:cNvSpPr txBox="1">
            <a:spLocks noGrp="1"/>
          </p:cNvSpPr>
          <p:nvPr>
            <p:ph type="body" idx="1"/>
          </p:nvPr>
        </p:nvSpPr>
        <p:spPr>
          <a:xfrm>
            <a:off x="3986375" y="1309625"/>
            <a:ext cx="48477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 i="1"/>
              <a:t>Note : </a:t>
            </a:r>
            <a:endParaRPr sz="1400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 i="1"/>
              <a:t>1. ห้ามใช้ Bootstrap </a:t>
            </a:r>
            <a:endParaRPr sz="1400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 i="1"/>
              <a:t>2. สนใจเฉพาะส่วนที่วงสีแดง</a:t>
            </a:r>
            <a:endParaRPr sz="1400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 i="1"/>
              <a:t>3. upload ขึ้น github.io    </a:t>
            </a:r>
            <a:endParaRPr sz="1400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 sz="1400" i="1"/>
          </a:p>
        </p:txBody>
      </p:sp>
      <p:sp>
        <p:nvSpPr>
          <p:cNvPr id="375" name="Google Shape;375;p42"/>
          <p:cNvSpPr/>
          <p:nvPr/>
        </p:nvSpPr>
        <p:spPr>
          <a:xfrm>
            <a:off x="775650" y="1716625"/>
            <a:ext cx="2861100" cy="2569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3"/>
          <p:cNvSpPr txBox="1">
            <a:spLocks noGrp="1"/>
          </p:cNvSpPr>
          <p:nvPr>
            <p:ph type="title"/>
          </p:nvPr>
        </p:nvSpPr>
        <p:spPr>
          <a:xfrm>
            <a:off x="1293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/>
              <a:t>Homework #3 (option)</a:t>
            </a:r>
            <a:endParaRPr/>
          </a:p>
        </p:txBody>
      </p:sp>
      <p:sp>
        <p:nvSpPr>
          <p:cNvPr id="381" name="Google Shape;381;p43"/>
          <p:cNvSpPr txBox="1">
            <a:spLocks noGrp="1"/>
          </p:cNvSpPr>
          <p:nvPr>
            <p:ph type="body" idx="1"/>
          </p:nvPr>
        </p:nvSpPr>
        <p:spPr>
          <a:xfrm>
            <a:off x="204425" y="918725"/>
            <a:ext cx="8766000" cy="36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ให้สร้าง phonebook.html ในแบบ responsive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เพื่อสร้างเป็นสมุดโทรศัพท์บน smart phone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โดยส่งไฟล์ไว้ที่ github.io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ใช้ web browser บน smartphone เข้าไปที่  url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&lt;ชื่อ user&gt;.github.io/phonebook.html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</p:txBody>
      </p:sp>
      <p:grpSp>
        <p:nvGrpSpPr>
          <p:cNvPr id="382" name="Google Shape;382;p43"/>
          <p:cNvGrpSpPr/>
          <p:nvPr/>
        </p:nvGrpSpPr>
        <p:grpSpPr>
          <a:xfrm>
            <a:off x="5561979" y="969458"/>
            <a:ext cx="2520710" cy="3571625"/>
            <a:chOff x="2224775" y="1408350"/>
            <a:chExt cx="1653250" cy="2939126"/>
          </a:xfrm>
        </p:grpSpPr>
        <p:pic>
          <p:nvPicPr>
            <p:cNvPr id="383" name="Google Shape;383;p43"/>
            <p:cNvPicPr preferRelativeResize="0"/>
            <p:nvPr/>
          </p:nvPicPr>
          <p:blipFill rotWithShape="1">
            <a:blip r:embed="rId3">
              <a:alphaModFix/>
            </a:blip>
            <a:srcRect l="3435" t="3923" r="3201" b="1957"/>
            <a:stretch/>
          </p:blipFill>
          <p:spPr>
            <a:xfrm>
              <a:off x="2224775" y="1408350"/>
              <a:ext cx="1653250" cy="29391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4" name="Google Shape;384;p43"/>
            <p:cNvSpPr/>
            <p:nvPr/>
          </p:nvSpPr>
          <p:spPr>
            <a:xfrm>
              <a:off x="2464250" y="1469575"/>
              <a:ext cx="693900" cy="132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204425" y="918725"/>
            <a:ext cx="8770200" cy="3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b="1"/>
              <a:t>แหล่งอ้างอิงหลัก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2400" u="sng">
                <a:solidFill>
                  <a:schemeClr val="hlink"/>
                </a:solidFill>
                <a:hlinkClick r:id="rId3"/>
              </a:rPr>
              <a:t>https://www.w3schools.com/html/html_intro.asp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u="sng">
                <a:solidFill>
                  <a:schemeClr val="hlink"/>
                </a:solidFill>
                <a:hlinkClick r:id="rId4"/>
              </a:rPr>
              <a:t>https://developer.mozilla.org/en-US/docs/Web/HTML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b="1"/>
              <a:t>แหล่งอ้างอิงเพิ่มเติม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u="sng">
                <a:solidFill>
                  <a:schemeClr val="hlink"/>
                </a:solidFill>
                <a:hlinkClick r:id="rId5"/>
              </a:rPr>
              <a:t>www.html.com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u="sng">
                <a:solidFill>
                  <a:schemeClr val="hlink"/>
                </a:solidFill>
                <a:hlinkClick r:id="rId6"/>
              </a:rPr>
              <a:t>www.tutorialrepublic.com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u="sng">
                <a:solidFill>
                  <a:schemeClr val="hlink"/>
                </a:solidFill>
                <a:hlinkClick r:id="rId7"/>
              </a:rPr>
              <a:t>www.geeksforgeeks.com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title"/>
          </p:nvPr>
        </p:nvSpPr>
        <p:spPr>
          <a:xfrm>
            <a:off x="1293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th"/>
              <a:t>Link ที่น่าสนใจสำหรับ html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 txBox="1">
            <a:spLocks noGrp="1"/>
          </p:cNvSpPr>
          <p:nvPr>
            <p:ph type="title"/>
          </p:nvPr>
        </p:nvSpPr>
        <p:spPr>
          <a:xfrm>
            <a:off x="628650" y="2136530"/>
            <a:ext cx="7886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th"/>
              <a:t>รู้จักกับ WWW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"/>
          <p:cNvSpPr txBox="1">
            <a:spLocks noGrp="1"/>
          </p:cNvSpPr>
          <p:nvPr>
            <p:ph type="title"/>
          </p:nvPr>
        </p:nvSpPr>
        <p:spPr>
          <a:xfrm>
            <a:off x="1293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th"/>
              <a:t>ที่มาของ WWW</a:t>
            </a:r>
            <a:endParaRPr/>
          </a:p>
        </p:txBody>
      </p:sp>
      <p:sp>
        <p:nvSpPr>
          <p:cNvPr id="95" name="Google Shape;95;p7"/>
          <p:cNvSpPr txBox="1">
            <a:spLocks noGrp="1"/>
          </p:cNvSpPr>
          <p:nvPr>
            <p:ph type="body" idx="2"/>
          </p:nvPr>
        </p:nvSpPr>
        <p:spPr>
          <a:xfrm>
            <a:off x="4629150" y="884900"/>
            <a:ext cx="4345800" cy="381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</a:pPr>
            <a:r>
              <a:rPr lang="th"/>
              <a:t>ระบบจัดการเอกสารของ Internet ในยุคนั้น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</a:pPr>
            <a:r>
              <a:rPr lang="th" sz="1400"/>
              <a:t>- Archie : </a:t>
            </a:r>
            <a:endParaRPr sz="1400"/>
          </a:p>
          <a:p>
            <a:pPr marL="0" lvl="0" indent="457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</a:pPr>
            <a:r>
              <a:rPr lang="th" sz="1400"/>
              <a:t>finding files</a:t>
            </a:r>
            <a:endParaRPr sz="14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</a:pPr>
            <a:r>
              <a:rPr lang="th" sz="1400"/>
              <a:t>- Gopher : </a:t>
            </a:r>
            <a:endParaRPr sz="1400"/>
          </a:p>
          <a:p>
            <a:pPr marL="0" lvl="0" indent="457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</a:pPr>
            <a:r>
              <a:rPr lang="th" sz="1400"/>
              <a:t>finding resources by menu</a:t>
            </a:r>
            <a:endParaRPr sz="14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</a:pPr>
            <a:r>
              <a:rPr lang="th" sz="1400"/>
              <a:t>- Verocina : </a:t>
            </a:r>
            <a:endParaRPr sz="1400"/>
          </a:p>
          <a:p>
            <a:pPr marL="0" lvl="0" indent="457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</a:pPr>
            <a:r>
              <a:rPr lang="th" sz="1400"/>
              <a:t>Gopher as search engine</a:t>
            </a:r>
            <a:endParaRPr sz="14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</a:pPr>
            <a:r>
              <a:rPr lang="th" sz="1400"/>
              <a:t>- WAIS : </a:t>
            </a:r>
            <a:endParaRPr sz="1400"/>
          </a:p>
          <a:p>
            <a:pPr marL="0" lvl="0" indent="457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</a:pPr>
            <a:r>
              <a:rPr lang="th" sz="1400"/>
              <a:t>searching for text</a:t>
            </a:r>
            <a:endParaRPr sz="14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</a:pPr>
            <a:r>
              <a:rPr lang="th" sz="1400" b="1" i="1">
                <a:solidFill>
                  <a:srgbClr val="FFFFFF"/>
                </a:solidFill>
                <a:highlight>
                  <a:srgbClr val="0000FF"/>
                </a:highlight>
              </a:rPr>
              <a:t>- WWW : </a:t>
            </a:r>
            <a:endParaRPr sz="1400" b="1" i="1">
              <a:solidFill>
                <a:srgbClr val="FFFFFF"/>
              </a:solidFill>
              <a:highlight>
                <a:srgbClr val="0000FF"/>
              </a:highlight>
            </a:endParaRPr>
          </a:p>
          <a:p>
            <a:pPr marL="0" lvl="0" indent="457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</a:pPr>
            <a:r>
              <a:rPr lang="th" sz="1400" b="1" i="1">
                <a:solidFill>
                  <a:srgbClr val="FFFFFF"/>
                </a:solidFill>
                <a:highlight>
                  <a:srgbClr val="0000FF"/>
                </a:highlight>
              </a:rPr>
              <a:t>hypertext as  browsing tools</a:t>
            </a:r>
            <a:endParaRPr sz="1400" b="1" i="1">
              <a:solidFill>
                <a:srgbClr val="FFFFFF"/>
              </a:solidFill>
              <a:highlight>
                <a:srgbClr val="0000FF"/>
              </a:highlight>
            </a:endParaRPr>
          </a:p>
        </p:txBody>
      </p:sp>
      <p:sp>
        <p:nvSpPr>
          <p:cNvPr id="96" name="Google Shape;96;p7"/>
          <p:cNvSpPr txBox="1">
            <a:spLocks noGrp="1"/>
          </p:cNvSpPr>
          <p:nvPr>
            <p:ph type="body" idx="1"/>
          </p:nvPr>
        </p:nvSpPr>
        <p:spPr>
          <a:xfrm>
            <a:off x="205150" y="884900"/>
            <a:ext cx="4245900" cy="381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</a:pPr>
            <a:r>
              <a:rPr lang="th"/>
              <a:t>- จากระบบ Internet (TCP/IP)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</a:pPr>
            <a:r>
              <a:rPr lang="th" sz="1400"/>
              <a:t>  - USA. ต้องการเครือข่ายที่ทำลายได้ยาก (routing)</a:t>
            </a:r>
            <a:endParaRPr sz="14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</a:pPr>
            <a:r>
              <a:rPr lang="th" sz="1400"/>
              <a:t>	- ARPANET</a:t>
            </a:r>
            <a:endParaRPr sz="14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</a:pPr>
            <a:r>
              <a:rPr lang="th" sz="1400"/>
              <a:t>  - ให้ 4 ม.ดังลองก่อน (</a:t>
            </a:r>
            <a:r>
              <a:rPr lang="th" sz="1400" u="sng">
                <a:solidFill>
                  <a:schemeClr val="hlink"/>
                </a:solidFill>
                <a:hlinkClick r:id="rId3"/>
              </a:rPr>
              <a:t>4 Nodes of Arpanet</a:t>
            </a:r>
            <a:r>
              <a:rPr lang="th" sz="1400"/>
              <a:t>)</a:t>
            </a:r>
            <a:endParaRPr sz="14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</a:pPr>
            <a:r>
              <a:rPr lang="th" sz="1400"/>
              <a:t>    - เลยใช้เป็นเครือข่ายแลกเปลี่ยนความรู้ (นักวิจัยชอบ)</a:t>
            </a:r>
            <a:endParaRPr sz="14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</a:pPr>
            <a:r>
              <a:rPr lang="th" sz="1400"/>
              <a:t>    - มีเอกสาร-วิจัยแชร์อยู่มากมาย แต่เรียกใช้ได้ยาก</a:t>
            </a:r>
            <a:endParaRPr sz="14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</a:pPr>
            <a:r>
              <a:rPr lang="th" sz="1000"/>
              <a:t>	** เนื่องจากระบบเก็บเอกสารที่แตกต่างของแต่ละมหาลัย</a:t>
            </a:r>
            <a:endParaRPr sz="10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</a:pPr>
            <a:r>
              <a:rPr lang="th"/>
              <a:t>- ทางยุโรป คือ </a:t>
            </a:r>
            <a:r>
              <a:rPr lang="th" u="sng">
                <a:solidFill>
                  <a:schemeClr val="hlink"/>
                </a:solidFill>
                <a:hlinkClick r:id="rId4"/>
              </a:rPr>
              <a:t>CERN</a:t>
            </a:r>
            <a:r>
              <a:rPr lang="th"/>
              <a:t> ใช้ Internet ด้วย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</a:pPr>
            <a:r>
              <a:rPr lang="th"/>
              <a:t>  </a:t>
            </a:r>
            <a:r>
              <a:rPr lang="th" sz="1400"/>
              <a:t>  - ในปี 1989, Tim-Berners-Lee เสนอวิธีแก้ปัญหาการเรียกดูเอกสารจากระบบที่หลากหลายด้วย โดยใช้ HyperText มาเชื่อมโยงเอกสาร เรียกระบบนี้ว่า</a:t>
            </a:r>
            <a:endParaRPr sz="1400"/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2400">
                <a:solidFill>
                  <a:srgbClr val="FFFFFF"/>
                </a:solidFill>
                <a:highlight>
                  <a:srgbClr val="0000FF"/>
                </a:highlight>
              </a:rPr>
              <a:t>World-Wide-Web</a:t>
            </a:r>
            <a:endParaRPr sz="2400">
              <a:solidFill>
                <a:srgbClr val="FFFFFF"/>
              </a:solidFill>
              <a:highlight>
                <a:srgbClr val="0000FF"/>
              </a:highlight>
            </a:endParaRPr>
          </a:p>
        </p:txBody>
      </p:sp>
      <p:sp>
        <p:nvSpPr>
          <p:cNvPr id="97" name="Google Shape;97;p7"/>
          <p:cNvSpPr/>
          <p:nvPr/>
        </p:nvSpPr>
        <p:spPr>
          <a:xfrm>
            <a:off x="4660300" y="3668475"/>
            <a:ext cx="3344100" cy="705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7"/>
          <p:cNvSpPr/>
          <p:nvPr/>
        </p:nvSpPr>
        <p:spPr>
          <a:xfrm>
            <a:off x="5544050" y="3706625"/>
            <a:ext cx="267000" cy="2538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7"/>
          <p:cNvSpPr/>
          <p:nvPr/>
        </p:nvSpPr>
        <p:spPr>
          <a:xfrm>
            <a:off x="5868300" y="3706625"/>
            <a:ext cx="267000" cy="2538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7"/>
          <p:cNvSpPr/>
          <p:nvPr/>
        </p:nvSpPr>
        <p:spPr>
          <a:xfrm>
            <a:off x="6192550" y="3706625"/>
            <a:ext cx="267000" cy="2538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7"/>
          <p:cNvSpPr/>
          <p:nvPr/>
        </p:nvSpPr>
        <p:spPr>
          <a:xfrm>
            <a:off x="6516800" y="3706625"/>
            <a:ext cx="267000" cy="2538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7"/>
          <p:cNvSpPr/>
          <p:nvPr/>
        </p:nvSpPr>
        <p:spPr>
          <a:xfrm>
            <a:off x="6841050" y="3706625"/>
            <a:ext cx="267000" cy="2538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8"/>
          <p:cNvSpPr txBox="1">
            <a:spLocks noGrp="1"/>
          </p:cNvSpPr>
          <p:nvPr>
            <p:ph type="title"/>
          </p:nvPr>
        </p:nvSpPr>
        <p:spPr>
          <a:xfrm>
            <a:off x="1293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th"/>
              <a:t>Website แรกของโลก</a:t>
            </a:r>
            <a:endParaRPr/>
          </a:p>
        </p:txBody>
      </p:sp>
      <p:sp>
        <p:nvSpPr>
          <p:cNvPr id="108" name="Google Shape;108;p8"/>
          <p:cNvSpPr txBox="1">
            <a:spLocks noGrp="1"/>
          </p:cNvSpPr>
          <p:nvPr>
            <p:ph type="body" idx="1"/>
          </p:nvPr>
        </p:nvSpPr>
        <p:spPr>
          <a:xfrm>
            <a:off x="204425" y="918725"/>
            <a:ext cx="87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http://info.cern.ch/hypertext/WWW/TheProject.html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</p:txBody>
      </p:sp>
      <p:pic>
        <p:nvPicPr>
          <p:cNvPr id="109" name="Google Shape;109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32925" y="1565875"/>
            <a:ext cx="4388226" cy="2540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0425" y="1211525"/>
            <a:ext cx="3924351" cy="305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8"/>
          <p:cNvSpPr/>
          <p:nvPr/>
        </p:nvSpPr>
        <p:spPr>
          <a:xfrm>
            <a:off x="5630675" y="759325"/>
            <a:ext cx="2755200" cy="752100"/>
          </a:xfrm>
          <a:prstGeom prst="wedgeRectCallout">
            <a:avLst>
              <a:gd name="adj1" fmla="val -22620"/>
              <a:gd name="adj2" fmla="val 9091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th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เอกสาร Proposal </a:t>
            </a:r>
            <a:endParaRPr sz="1400" b="0" i="0" u="none" strike="noStrike" cap="non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th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เพื่อเสนอระบบต้นแบบของ WWW</a:t>
            </a:r>
            <a:endParaRPr sz="1400" b="0" i="0" u="none" strike="noStrike" cap="non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th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โดย Tim Berners-Lee ที่ CERN</a:t>
            </a:r>
            <a:endParaRPr sz="1400" b="0" i="0" u="none" strike="noStrike" cap="non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05650" y="3170504"/>
            <a:ext cx="1944625" cy="1218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9"/>
          <p:cNvSpPr txBox="1">
            <a:spLocks noGrp="1"/>
          </p:cNvSpPr>
          <p:nvPr>
            <p:ph type="title"/>
          </p:nvPr>
        </p:nvSpPr>
        <p:spPr>
          <a:xfrm>
            <a:off x="1293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th"/>
              <a:t>ระบบ WWW (World Wide Web)</a:t>
            </a:r>
            <a:endParaRPr/>
          </a:p>
        </p:txBody>
      </p:sp>
      <p:sp>
        <p:nvSpPr>
          <p:cNvPr id="118" name="Google Shape;118;p9"/>
          <p:cNvSpPr txBox="1">
            <a:spLocks noGrp="1"/>
          </p:cNvSpPr>
          <p:nvPr>
            <p:ph type="body" idx="1"/>
          </p:nvPr>
        </p:nvSpPr>
        <p:spPr>
          <a:xfrm>
            <a:off x="204425" y="918725"/>
            <a:ext cx="8770200" cy="3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จุดมุ่งหมายของ WWW </a:t>
            </a:r>
            <a:endParaRPr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เพื่อรวมระบบเอกสาร(ทางวิชาการ)ให้มีรูปแบบเดียวกัน และอ้างอิงถึงกันได้ง่าย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		HTML : ไฟล์เอกสารที่สามารถจัดรูปแบบและมี Link ไปสู่เอกสารอื่นได้</a:t>
            </a:r>
            <a:endParaRPr/>
          </a:p>
          <a:p>
            <a:pPr marL="45720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URL : ระบุตำแหน่งที่เก็บเอกสาร (local / Internet)</a:t>
            </a:r>
            <a:endParaRPr/>
          </a:p>
          <a:p>
            <a:pPr marL="45720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HTTP : รูปแบบวิธีการรับ-ส่ง(Protocol) ข้อมูล (HTML)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</p:txBody>
      </p:sp>
      <p:pic>
        <p:nvPicPr>
          <p:cNvPr id="119" name="Google Shape;11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975" y="2403575"/>
            <a:ext cx="6298950" cy="210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2387</Words>
  <Application>Microsoft Macintosh PowerPoint</Application>
  <PresentationFormat>On-screen Show (16:9)</PresentationFormat>
  <Paragraphs>382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Fira Code</vt:lpstr>
      <vt:lpstr>Roboto Mono Medium</vt:lpstr>
      <vt:lpstr>Roboto Mono</vt:lpstr>
      <vt:lpstr>Arial</vt:lpstr>
      <vt:lpstr>Prompt</vt:lpstr>
      <vt:lpstr>Trirong</vt:lpstr>
      <vt:lpstr>Calibri</vt:lpstr>
      <vt:lpstr>Office Theme</vt:lpstr>
      <vt:lpstr>HTML &amp; VSCode</vt:lpstr>
      <vt:lpstr>PowerPoint Presentation</vt:lpstr>
      <vt:lpstr>Outline</vt:lpstr>
      <vt:lpstr>แนะนำตัวผู้สอน</vt:lpstr>
      <vt:lpstr>Link ที่น่าสนใจสำหรับ html</vt:lpstr>
      <vt:lpstr>รู้จักกับ WWW</vt:lpstr>
      <vt:lpstr>ที่มาของ WWW</vt:lpstr>
      <vt:lpstr>Website แรกของโลก</vt:lpstr>
      <vt:lpstr>ระบบ WWW (World Wide Web)</vt:lpstr>
      <vt:lpstr>แนวคิดเบื้องหลัง WWW</vt:lpstr>
      <vt:lpstr>HT+ML คือ</vt:lpstr>
      <vt:lpstr>URL (Uniform Resource Locator)</vt:lpstr>
      <vt:lpstr>HTTP</vt:lpstr>
      <vt:lpstr>Lab1 : HTTP</vt:lpstr>
      <vt:lpstr>HTML</vt:lpstr>
      <vt:lpstr>โครงสร้างของ HTML</vt:lpstr>
      <vt:lpstr>โครงสร้างของ HTML Element / Tag</vt:lpstr>
      <vt:lpstr>HTML Element - Tag &amp; Attribute</vt:lpstr>
      <vt:lpstr>เพิ่มเติมเกี่ยวกับ Element</vt:lpstr>
      <vt:lpstr>Comment Tag</vt:lpstr>
      <vt:lpstr>Tools &amp; Hands-on</vt:lpstr>
      <vt:lpstr>การใช้งานไซต์ : w3schools.com/html</vt:lpstr>
      <vt:lpstr>การใช้ Tryit-editor</vt:lpstr>
      <vt:lpstr>Lab2 : การหาข้อมูล Tag</vt:lpstr>
      <vt:lpstr>Tags HTML ที่ควรรู้จัก</vt:lpstr>
      <vt:lpstr>Tag ที่ควรรู้จัก (1)</vt:lpstr>
      <vt:lpstr>Tag ที่ควรรู้จัก (2)</vt:lpstr>
      <vt:lpstr>Tag ที่ควรรู้จัก (3)</vt:lpstr>
      <vt:lpstr>การอ้างอิง location</vt:lpstr>
      <vt:lpstr>HTML Form</vt:lpstr>
      <vt:lpstr>Lab3 : Form</vt:lpstr>
      <vt:lpstr>ติดตั้งและใช้งาน VSCode</vt:lpstr>
      <vt:lpstr>IDE &amp; VSCode</vt:lpstr>
      <vt:lpstr>หน้าจอ VSCode</vt:lpstr>
      <vt:lpstr>ปุ่มคีย์ลัดที่ใช้บ่อยใน VSCode</vt:lpstr>
      <vt:lpstr>HTML 5</vt:lpstr>
      <vt:lpstr>HTML5</vt:lpstr>
      <vt:lpstr>Tag HTML5 ที่ควรรู้ </vt:lpstr>
      <vt:lpstr>Appendix : Free resources</vt:lpstr>
      <vt:lpstr>Appendix : W3S ที่ควรอ่านเพิ่มเติม</vt:lpstr>
      <vt:lpstr>Homework #1 </vt:lpstr>
      <vt:lpstr>Homework #2</vt:lpstr>
      <vt:lpstr>Homework #3 (option)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&amp; VSCode</dc:title>
  <cp:lastModifiedBy>chirat  Thaneeyathirakhun</cp:lastModifiedBy>
  <cp:revision>1</cp:revision>
  <dcterms:modified xsi:type="dcterms:W3CDTF">2022-12-05T12:44:48Z</dcterms:modified>
</cp:coreProperties>
</file>